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331" r:id="rId5"/>
    <p:sldId id="342" r:id="rId6"/>
    <p:sldId id="360" r:id="rId7"/>
    <p:sldId id="333" r:id="rId8"/>
    <p:sldId id="382" r:id="rId9"/>
    <p:sldId id="337" r:id="rId10"/>
    <p:sldId id="335" r:id="rId11"/>
    <p:sldId id="356" r:id="rId12"/>
    <p:sldId id="363" r:id="rId13"/>
    <p:sldId id="336" r:id="rId14"/>
    <p:sldId id="359" r:id="rId15"/>
    <p:sldId id="345" r:id="rId16"/>
    <p:sldId id="346" r:id="rId17"/>
    <p:sldId id="368" r:id="rId18"/>
    <p:sldId id="347" r:id="rId19"/>
    <p:sldId id="348" r:id="rId20"/>
    <p:sldId id="349" r:id="rId21"/>
    <p:sldId id="378" r:id="rId22"/>
    <p:sldId id="364" r:id="rId23"/>
    <p:sldId id="372" r:id="rId24"/>
    <p:sldId id="371" r:id="rId25"/>
    <p:sldId id="377" r:id="rId26"/>
    <p:sldId id="370" r:id="rId27"/>
    <p:sldId id="369" r:id="rId28"/>
    <p:sldId id="367" r:id="rId29"/>
    <p:sldId id="379" r:id="rId30"/>
    <p:sldId id="374" r:id="rId31"/>
    <p:sldId id="366" r:id="rId32"/>
    <p:sldId id="375" r:id="rId33"/>
    <p:sldId id="373" r:id="rId34"/>
    <p:sldId id="350" r:id="rId35"/>
    <p:sldId id="351" r:id="rId36"/>
    <p:sldId id="380" r:id="rId37"/>
    <p:sldId id="352" r:id="rId38"/>
    <p:sldId id="385" r:id="rId39"/>
    <p:sldId id="383" r:id="rId40"/>
    <p:sldId id="354" r:id="rId41"/>
    <p:sldId id="26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88FB12-527B-979B-D385-FE2AA9990177}" name="Sofia Metcalf-Riener" initials="SM" userId="S::sofiametcalfriener_rhs.org.uk#ext#@naturalhistorymuseum.onmicrosoft.com::e8b227e8-56dc-4823-ab19-930d854b5d24" providerId="AD"/>
  <p188:author id="{7C9C2D2E-7F37-5BCF-7A0E-BA5A36694A52}" name="Giuliana Sinclair" initials="GS" userId="S::giuliana.sinclair@nhm.ac.uk::a3e8b635-1361-4387-a86d-eed5302a49a2" providerId="AD"/>
  <p188:author id="{9E522447-6F48-A56E-77C4-DC4A3BF66312}" name="Victoria Burton" initials="VB" userId="S::v.burton@nhm.ac.uk::8d433e91-4f94-4a72-9b6d-4acffa69805e" providerId="AD"/>
  <p188:author id="{F02D4FA0-1B63-1F66-A049-C0E64C246E4B}" name="Holly Temple" initials="HT" userId="S::hollytemple_rhs.org.uk#ext#@nhm.ac.uk::5b5f6386-3222-459c-bd6f-701a5a7b6f18" providerId="AD"/>
  <p188:author id="{34B494A7-37BD-DEAB-0C47-B4F4344F39A7}" name="Thomas Lawrence" initials="TL" userId="S::thomas.lawrence@nhm.ac.uk::16e6507e-e926-48d1-82f8-5571f26025bd"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DE37A6-9510-471E-AFDC-87A9508B05C1}" v="2" dt="2026-06-25T15:50:18.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513" autoAdjust="0"/>
  </p:normalViewPr>
  <p:slideViewPr>
    <p:cSldViewPr snapToGrid="0">
      <p:cViewPr varScale="1">
        <p:scale>
          <a:sx n="61" d="100"/>
          <a:sy n="61" d="100"/>
        </p:scale>
        <p:origin x="12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Lawrence" userId="16e6507e-e926-48d1-82f8-5571f26025bd" providerId="ADAL" clId="{4797F9C9-2646-4B0D-8EC0-0DE82DCDDEFA}"/>
    <pc:docChg chg="addSld delSld modSld">
      <pc:chgData name="Thomas Lawrence" userId="16e6507e-e926-48d1-82f8-5571f26025bd" providerId="ADAL" clId="{4797F9C9-2646-4B0D-8EC0-0DE82DCDDEFA}" dt="2026-06-25T15:50:21.732" v="4" actId="47"/>
      <pc:docMkLst>
        <pc:docMk/>
      </pc:docMkLst>
      <pc:sldChg chg="del">
        <pc:chgData name="Thomas Lawrence" userId="16e6507e-e926-48d1-82f8-5571f26025bd" providerId="ADAL" clId="{4797F9C9-2646-4B0D-8EC0-0DE82DCDDEFA}" dt="2026-06-25T15:47:52.533" v="2" actId="47"/>
        <pc:sldMkLst>
          <pc:docMk/>
          <pc:sldMk cId="403512146" sldId="358"/>
        </pc:sldMkLst>
      </pc:sldChg>
      <pc:sldChg chg="add del">
        <pc:chgData name="Thomas Lawrence" userId="16e6507e-e926-48d1-82f8-5571f26025bd" providerId="ADAL" clId="{4797F9C9-2646-4B0D-8EC0-0DE82DCDDEFA}" dt="2026-06-25T15:50:21.732" v="4" actId="47"/>
        <pc:sldMkLst>
          <pc:docMk/>
          <pc:sldMk cId="1913842603" sldId="384"/>
        </pc:sldMkLst>
      </pc:sldChg>
      <pc:sldChg chg="add">
        <pc:chgData name="Thomas Lawrence" userId="16e6507e-e926-48d1-82f8-5571f26025bd" providerId="ADAL" clId="{4797F9C9-2646-4B0D-8EC0-0DE82DCDDEFA}" dt="2026-06-25T15:50:18.358" v="3"/>
        <pc:sldMkLst>
          <pc:docMk/>
          <pc:sldMk cId="403512146" sldId="3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DAAD5-3A5F-4C0F-86D3-9F348C491451}" type="datetimeFigureOut">
              <a:t>6/25/2026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5DA236-7EA6-41A8-A9BA-E85A3E0C2B28}" type="slidenum">
              <a:t>‹#›</a:t>
            </a:fld>
            <a:endParaRPr lang="en-GB"/>
          </a:p>
        </p:txBody>
      </p:sp>
    </p:spTree>
    <p:extLst>
      <p:ext uri="{BB962C8B-B14F-4D97-AF65-F5344CB8AC3E}">
        <p14:creationId xmlns:p14="http://schemas.microsoft.com/office/powerpoint/2010/main" val="3606206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1</a:t>
            </a:fld>
            <a:endParaRPr lang="en-GB"/>
          </a:p>
        </p:txBody>
      </p:sp>
    </p:spTree>
    <p:extLst>
      <p:ext uri="{BB962C8B-B14F-4D97-AF65-F5344CB8AC3E}">
        <p14:creationId xmlns:p14="http://schemas.microsoft.com/office/powerpoint/2010/main" val="407889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Picture 1 – Common Lavendar </a:t>
            </a:r>
            <a:r>
              <a:rPr lang="en-US" i="1" dirty="0">
                <a:ea typeface="Calibri"/>
                <a:cs typeface="Calibri"/>
              </a:rPr>
              <a:t>(</a:t>
            </a:r>
            <a:r>
              <a:rPr lang="en-US" i="1">
                <a:ea typeface="Calibri"/>
                <a:cs typeface="Calibri"/>
              </a:rPr>
              <a:t>Lavandula angustifolia)</a:t>
            </a:r>
            <a:endParaRPr lang="en-US" dirty="0"/>
          </a:p>
          <a:p>
            <a:r>
              <a:rPr lang="en-US" dirty="0">
                <a:ea typeface="Calibri"/>
                <a:cs typeface="Calibri"/>
              </a:rPr>
              <a:t>Picture 2 – Oxeye daisy (</a:t>
            </a:r>
            <a:r>
              <a:rPr lang="en-US" i="1" dirty="0"/>
              <a:t>Leucanthemum vulgare</a:t>
            </a:r>
            <a:r>
              <a:rPr lang="en-US" dirty="0"/>
              <a:t>)</a:t>
            </a:r>
          </a:p>
          <a:p>
            <a:r>
              <a:rPr lang="en-US" dirty="0">
                <a:ea typeface="Calibri"/>
                <a:cs typeface="Calibri"/>
              </a:rPr>
              <a:t>Picture 3 – Yarrow (</a:t>
            </a:r>
            <a:r>
              <a:rPr lang="en-US" i="1" dirty="0" err="1">
                <a:ea typeface="Calibri"/>
                <a:cs typeface="Calibri"/>
              </a:rPr>
              <a:t>Achillae</a:t>
            </a:r>
            <a:r>
              <a:rPr lang="en-US" i="1" dirty="0">
                <a:ea typeface="Calibri"/>
                <a:cs typeface="Calibri"/>
              </a:rPr>
              <a:t> millefolium</a:t>
            </a:r>
            <a:r>
              <a:rPr lang="en-US" dirty="0">
                <a:ea typeface="Calibri"/>
                <a:cs typeface="Calibri"/>
              </a:rPr>
              <a:t>)</a:t>
            </a:r>
          </a:p>
          <a:p>
            <a:r>
              <a:rPr lang="en-US" dirty="0">
                <a:ea typeface="Calibri"/>
                <a:cs typeface="Calibri"/>
              </a:rPr>
              <a:t>Picture 4 – Creeping buttercup (</a:t>
            </a:r>
            <a:r>
              <a:rPr lang="en-US" i="1" dirty="0">
                <a:ea typeface="Calibri"/>
                <a:cs typeface="Calibri"/>
              </a:rPr>
              <a:t>Ranunculus repens</a:t>
            </a:r>
            <a:r>
              <a:rPr lang="en-US" dirty="0">
                <a:ea typeface="Calibri"/>
                <a:cs typeface="Calibri"/>
              </a:rPr>
              <a:t>)</a:t>
            </a:r>
          </a:p>
        </p:txBody>
      </p:sp>
      <p:sp>
        <p:nvSpPr>
          <p:cNvPr id="4" name="Slide Number Placeholder 3"/>
          <p:cNvSpPr>
            <a:spLocks noGrp="1"/>
          </p:cNvSpPr>
          <p:nvPr>
            <p:ph type="sldNum" sz="quarter" idx="5"/>
          </p:nvPr>
        </p:nvSpPr>
        <p:spPr/>
        <p:txBody>
          <a:bodyPr/>
          <a:lstStyle/>
          <a:p>
            <a:fld id="{355DA236-7EA6-41A8-A9BA-E85A3E0C2B28}" type="slidenum">
              <a:rPr lang="en-US"/>
              <a:t>35</a:t>
            </a:fld>
            <a:endParaRPr lang="en-US"/>
          </a:p>
        </p:txBody>
      </p:sp>
    </p:spTree>
    <p:extLst>
      <p:ext uri="{BB962C8B-B14F-4D97-AF65-F5344CB8AC3E}">
        <p14:creationId xmlns:p14="http://schemas.microsoft.com/office/powerpoint/2010/main" val="905504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your class or group does not have access to mobile devices or cameras and you can't take photos then you can remove this slide</a:t>
            </a:r>
          </a:p>
        </p:txBody>
      </p:sp>
      <p:sp>
        <p:nvSpPr>
          <p:cNvPr id="4" name="Slide Number Placeholder 3"/>
          <p:cNvSpPr>
            <a:spLocks noGrp="1"/>
          </p:cNvSpPr>
          <p:nvPr>
            <p:ph type="sldNum" sz="quarter" idx="5"/>
          </p:nvPr>
        </p:nvSpPr>
        <p:spPr/>
        <p:txBody>
          <a:bodyPr/>
          <a:lstStyle/>
          <a:p>
            <a:fld id="{C8D6E732-CAD8-4DD8-A588-19F2ADA2380A}" type="slidenum">
              <a:rPr lang="en-US"/>
              <a:t>10</a:t>
            </a:fld>
            <a:endParaRPr lang="en-US"/>
          </a:p>
        </p:txBody>
      </p:sp>
    </p:spTree>
    <p:extLst>
      <p:ext uri="{BB962C8B-B14F-4D97-AF65-F5344CB8AC3E}">
        <p14:creationId xmlns:p14="http://schemas.microsoft.com/office/powerpoint/2010/main" val="32252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Emphasise</a:t>
            </a:r>
            <a:r>
              <a:rPr lang="en-US"/>
              <a:t> that it is only insects that land on the flower. Remind them that if the insect doesn't land then to not count it. Also, if the same individual leaves the quadrat and comes back in then they don't count it again.</a:t>
            </a:r>
          </a:p>
        </p:txBody>
      </p:sp>
      <p:sp>
        <p:nvSpPr>
          <p:cNvPr id="4" name="Slide Number Placeholder 3"/>
          <p:cNvSpPr>
            <a:spLocks noGrp="1"/>
          </p:cNvSpPr>
          <p:nvPr>
            <p:ph type="sldNum" sz="quarter" idx="5"/>
          </p:nvPr>
        </p:nvSpPr>
        <p:spPr/>
        <p:txBody>
          <a:bodyPr/>
          <a:lstStyle/>
          <a:p>
            <a:fld id="{355DA236-7EA6-41A8-A9BA-E85A3E0C2B28}" type="slidenum">
              <a:rPr lang="en-GB"/>
              <a:t>12</a:t>
            </a:fld>
            <a:endParaRPr lang="en-GB"/>
          </a:p>
        </p:txBody>
      </p:sp>
    </p:spTree>
    <p:extLst>
      <p:ext uri="{BB962C8B-B14F-4D97-AF65-F5344CB8AC3E}">
        <p14:creationId xmlns:p14="http://schemas.microsoft.com/office/powerpoint/2010/main" val="3633188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https://www.inaturalist.org/observations/170328579</a:t>
            </a:r>
          </a:p>
        </p:txBody>
      </p:sp>
      <p:sp>
        <p:nvSpPr>
          <p:cNvPr id="4" name="Slide Number Placeholder 3"/>
          <p:cNvSpPr>
            <a:spLocks noGrp="1"/>
          </p:cNvSpPr>
          <p:nvPr>
            <p:ph type="sldNum" sz="quarter" idx="5"/>
          </p:nvPr>
        </p:nvSpPr>
        <p:spPr/>
        <p:txBody>
          <a:bodyPr/>
          <a:lstStyle/>
          <a:p>
            <a:fld id="{355DA236-7EA6-41A8-A9BA-E85A3E0C2B28}" type="slidenum">
              <a:rPr lang="en-GB" smtClean="0"/>
              <a:t>18</a:t>
            </a:fld>
            <a:endParaRPr lang="en-GB"/>
          </a:p>
        </p:txBody>
      </p:sp>
    </p:spTree>
    <p:extLst>
      <p:ext uri="{BB962C8B-B14F-4D97-AF65-F5344CB8AC3E}">
        <p14:creationId xmlns:p14="http://schemas.microsoft.com/office/powerpoint/2010/main" val="256019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https://www.inaturalist.org/observations/311873892</a:t>
            </a:r>
          </a:p>
        </p:txBody>
      </p:sp>
      <p:sp>
        <p:nvSpPr>
          <p:cNvPr id="4" name="Slide Number Placeholder 3"/>
          <p:cNvSpPr>
            <a:spLocks noGrp="1"/>
          </p:cNvSpPr>
          <p:nvPr>
            <p:ph type="sldNum" sz="quarter" idx="5"/>
          </p:nvPr>
        </p:nvSpPr>
        <p:spPr/>
        <p:txBody>
          <a:bodyPr/>
          <a:lstStyle/>
          <a:p>
            <a:fld id="{355DA236-7EA6-41A8-A9BA-E85A3E0C2B28}" type="slidenum">
              <a:rPr lang="en-GB" smtClean="0"/>
              <a:t>24</a:t>
            </a:fld>
            <a:endParaRPr lang="en-GB"/>
          </a:p>
        </p:txBody>
      </p:sp>
    </p:spTree>
    <p:extLst>
      <p:ext uri="{BB962C8B-B14F-4D97-AF65-F5344CB8AC3E}">
        <p14:creationId xmlns:p14="http://schemas.microsoft.com/office/powerpoint/2010/main" val="938560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5DA236-7EA6-41A8-A9BA-E85A3E0C2B28}" type="slidenum">
              <a:rPr lang="en-GB" smtClean="0"/>
              <a:t>26</a:t>
            </a:fld>
            <a:endParaRPr lang="en-GB"/>
          </a:p>
        </p:txBody>
      </p:sp>
    </p:spTree>
    <p:extLst>
      <p:ext uri="{BB962C8B-B14F-4D97-AF65-F5344CB8AC3E}">
        <p14:creationId xmlns:p14="http://schemas.microsoft.com/office/powerpoint/2010/main" val="3158395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1 – </a:t>
            </a:r>
            <a:r>
              <a:rPr lang="en-US"/>
              <a:t>Four banded longhorn beetle (</a:t>
            </a:r>
            <a:r>
              <a:rPr lang="en-US" i="1" err="1"/>
              <a:t>Leptura</a:t>
            </a:r>
            <a:r>
              <a:rPr lang="en-US" i="1"/>
              <a:t> </a:t>
            </a:r>
            <a:r>
              <a:rPr lang="en-US" i="1" err="1"/>
              <a:t>quadrifasciata</a:t>
            </a:r>
            <a:r>
              <a:rPr lang="en-US" i="1"/>
              <a:t>)</a:t>
            </a:r>
          </a:p>
          <a:p>
            <a:r>
              <a:rPr lang="en-US"/>
              <a:t>2 – Meadow Brown (</a:t>
            </a:r>
            <a:r>
              <a:rPr lang="en-US" i="1" err="1"/>
              <a:t>Maniola</a:t>
            </a:r>
            <a:r>
              <a:rPr lang="en-US" i="1"/>
              <a:t> </a:t>
            </a:r>
            <a:r>
              <a:rPr lang="en-US" i="1" err="1"/>
              <a:t>jurtina</a:t>
            </a:r>
            <a:r>
              <a:rPr lang="en-US"/>
              <a:t>)</a:t>
            </a:r>
          </a:p>
          <a:p>
            <a:r>
              <a:rPr lang="en-US">
                <a:ea typeface="Calibri"/>
                <a:cs typeface="Calibri"/>
              </a:rPr>
              <a:t>3 – Drone fly (Eristalis </a:t>
            </a:r>
            <a:r>
              <a:rPr lang="en-US" err="1">
                <a:ea typeface="Calibri"/>
                <a:cs typeface="Calibri"/>
              </a:rPr>
              <a:t>spp</a:t>
            </a:r>
            <a:r>
              <a:rPr lang="en-US" i="1">
                <a:ea typeface="Calibri"/>
                <a:cs typeface="Calibri"/>
              </a:rPr>
              <a:t>)</a:t>
            </a:r>
          </a:p>
        </p:txBody>
      </p:sp>
      <p:sp>
        <p:nvSpPr>
          <p:cNvPr id="4" name="Slide Number Placeholder 3"/>
          <p:cNvSpPr>
            <a:spLocks noGrp="1"/>
          </p:cNvSpPr>
          <p:nvPr>
            <p:ph type="sldNum" sz="quarter" idx="5"/>
          </p:nvPr>
        </p:nvSpPr>
        <p:spPr/>
        <p:txBody>
          <a:bodyPr/>
          <a:lstStyle/>
          <a:p>
            <a:fld id="{355DA236-7EA6-41A8-A9BA-E85A3E0C2B28}" type="slidenum">
              <a:rPr lang="en-US"/>
              <a:t>31</a:t>
            </a:fld>
            <a:endParaRPr lang="en-US"/>
          </a:p>
        </p:txBody>
      </p:sp>
    </p:spTree>
    <p:extLst>
      <p:ext uri="{BB962C8B-B14F-4D97-AF65-F5344CB8AC3E}">
        <p14:creationId xmlns:p14="http://schemas.microsoft.com/office/powerpoint/2010/main" val="1271977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4 – Leafcutter bee (Megachile </a:t>
            </a:r>
            <a:r>
              <a:rPr lang="en-US" err="1">
                <a:ea typeface="Calibri"/>
                <a:cs typeface="Calibri"/>
              </a:rPr>
              <a:t>spp</a:t>
            </a:r>
            <a:r>
              <a:rPr lang="en-US">
                <a:ea typeface="Calibri"/>
                <a:cs typeface="Calibri"/>
              </a:rPr>
              <a:t>)</a:t>
            </a:r>
          </a:p>
          <a:p>
            <a:r>
              <a:rPr lang="en-US">
                <a:ea typeface="Calibri"/>
                <a:cs typeface="Calibri"/>
              </a:rPr>
              <a:t>5 – Tree Bumblebee (</a:t>
            </a:r>
            <a:r>
              <a:rPr lang="en-US" i="1">
                <a:ea typeface="Calibri"/>
                <a:cs typeface="Calibri"/>
              </a:rPr>
              <a:t>Bombus </a:t>
            </a:r>
            <a:r>
              <a:rPr lang="en-US" i="1" err="1">
                <a:ea typeface="Calibri"/>
                <a:cs typeface="Calibri"/>
              </a:rPr>
              <a:t>hypnorum</a:t>
            </a:r>
            <a:r>
              <a:rPr lang="en-US">
                <a:ea typeface="Calibri"/>
                <a:cs typeface="Calibri"/>
              </a:rPr>
              <a:t>)</a:t>
            </a:r>
          </a:p>
          <a:p>
            <a:r>
              <a:rPr lang="en-US">
                <a:ea typeface="Calibri"/>
                <a:cs typeface="Calibri"/>
              </a:rPr>
              <a:t>6 -  Thrips (Thysanoptera)</a:t>
            </a:r>
          </a:p>
        </p:txBody>
      </p:sp>
      <p:sp>
        <p:nvSpPr>
          <p:cNvPr id="4" name="Slide Number Placeholder 3"/>
          <p:cNvSpPr>
            <a:spLocks noGrp="1"/>
          </p:cNvSpPr>
          <p:nvPr>
            <p:ph type="sldNum" sz="quarter" idx="5"/>
          </p:nvPr>
        </p:nvSpPr>
        <p:spPr/>
        <p:txBody>
          <a:bodyPr/>
          <a:lstStyle/>
          <a:p>
            <a:fld id="{355DA236-7EA6-41A8-A9BA-E85A3E0C2B28}" type="slidenum">
              <a:rPr lang="en-US"/>
              <a:t>32</a:t>
            </a:fld>
            <a:endParaRPr lang="en-US"/>
          </a:p>
        </p:txBody>
      </p:sp>
    </p:spTree>
    <p:extLst>
      <p:ext uri="{BB962C8B-B14F-4D97-AF65-F5344CB8AC3E}">
        <p14:creationId xmlns:p14="http://schemas.microsoft.com/office/powerpoint/2010/main" val="1898517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E2B9C-6193-1639-4650-5045C5410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6DDEB-A80A-B658-D76A-05C5D1963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69A35-B92C-1F91-F1D3-EA57B6EAFBDA}"/>
              </a:ext>
            </a:extLst>
          </p:cNvPr>
          <p:cNvSpPr>
            <a:spLocks noGrp="1"/>
          </p:cNvSpPr>
          <p:nvPr>
            <p:ph type="body" idx="1"/>
          </p:nvPr>
        </p:nvSpPr>
        <p:spPr/>
        <p:txBody>
          <a:bodyPr/>
          <a:lstStyle/>
          <a:p>
            <a:r>
              <a:rPr lang="en-US" dirty="0">
                <a:ea typeface="Calibri"/>
                <a:cs typeface="Calibri"/>
              </a:rPr>
              <a:t>Wasp - </a:t>
            </a:r>
            <a:r>
              <a:rPr lang="en-US" dirty="0" err="1">
                <a:ea typeface="Calibri"/>
                <a:cs typeface="Calibri"/>
              </a:rPr>
              <a:t>Amblyteles</a:t>
            </a:r>
            <a:r>
              <a:rPr lang="en-US" dirty="0">
                <a:ea typeface="Calibri"/>
                <a:cs typeface="Calibri"/>
              </a:rPr>
              <a:t> </a:t>
            </a:r>
            <a:r>
              <a:rPr lang="en-US" dirty="0" err="1">
                <a:ea typeface="Calibri"/>
                <a:cs typeface="Calibri"/>
              </a:rPr>
              <a:t>armatorius</a:t>
            </a:r>
            <a:r>
              <a:rPr lang="en-US" dirty="0">
                <a:ea typeface="Calibri"/>
                <a:cs typeface="Calibri"/>
              </a:rPr>
              <a:t>: https://www.inaturalist.org/observations/284759387</a:t>
            </a:r>
          </a:p>
          <a:p>
            <a:r>
              <a:rPr lang="en-US" dirty="0">
                <a:ea typeface="Calibri"/>
                <a:cs typeface="Calibri"/>
              </a:rPr>
              <a:t>Hoverflies – </a:t>
            </a:r>
            <a:r>
              <a:rPr lang="en-US" dirty="0" err="1">
                <a:ea typeface="Calibri"/>
                <a:cs typeface="Calibri"/>
              </a:rPr>
              <a:t>Sphaerophoria</a:t>
            </a:r>
            <a:endParaRPr lang="en-US" dirty="0">
              <a:ea typeface="Calibri"/>
              <a:cs typeface="Calibri"/>
            </a:endParaRPr>
          </a:p>
          <a:p>
            <a:r>
              <a:rPr lang="en-US" dirty="0">
                <a:ea typeface="Calibri"/>
                <a:cs typeface="Calibri"/>
              </a:rPr>
              <a:t>Solitary bee – Tawny Mining bee: https://www.inaturalist.org/observations/203871376</a:t>
            </a:r>
          </a:p>
        </p:txBody>
      </p:sp>
      <p:sp>
        <p:nvSpPr>
          <p:cNvPr id="4" name="Slide Number Placeholder 3">
            <a:extLst>
              <a:ext uri="{FF2B5EF4-FFF2-40B4-BE49-F238E27FC236}">
                <a16:creationId xmlns:a16="http://schemas.microsoft.com/office/drawing/2014/main" id="{C9D6AD3D-0623-E314-76F4-2CF91641BF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DA236-7EA6-41A8-A9BA-E85A3E0C2B2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226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p:spTree>
      <p:nvGrpSpPr>
        <p:cNvPr id="1" name=""/>
        <p:cNvGrpSpPr/>
        <p:nvPr/>
      </p:nvGrpSpPr>
      <p:grpSpPr>
        <a:xfrm>
          <a:off x="0" y="0"/>
          <a:ext cx="0" cy="0"/>
          <a:chOff x="0" y="0"/>
          <a:chExt cx="0" cy="0"/>
        </a:xfrm>
      </p:grpSpPr>
      <p:pic>
        <p:nvPicPr>
          <p:cNvPr id="5" name="Picture 4" descr="A black background with a black border&#10;&#10;AI-generated content may be incorrect.">
            <a:extLst>
              <a:ext uri="{FF2B5EF4-FFF2-40B4-BE49-F238E27FC236}">
                <a16:creationId xmlns:a16="http://schemas.microsoft.com/office/drawing/2014/main" id="{9A0FD74B-965C-37A2-46ED-1B804CAA37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01169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F70DFF-F38A-E617-4C09-5B575A35E7A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632863" y="0"/>
            <a:ext cx="5559137"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6" y="1678488"/>
            <a:ext cx="10992178" cy="39173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86617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235" y="2596551"/>
            <a:ext cx="7675880" cy="4320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9" r:id="rId3"/>
    <p:sldLayoutId id="2147483650" r:id="rId4"/>
    <p:sldLayoutId id="2147483652" r:id="rId5"/>
    <p:sldLayoutId id="2147483660" r:id="rId6"/>
    <p:sldLayoutId id="2147483662" r:id="rId7"/>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3.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19.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430967" y="1262260"/>
            <a:ext cx="7329554" cy="2447131"/>
          </a:xfrm>
        </p:spPr>
        <p:txBody>
          <a:bodyPr>
            <a:normAutofit/>
          </a:bodyPr>
          <a:lstStyle/>
          <a:p>
            <a:r>
              <a:rPr lang="en-US">
                <a:latin typeface="Work Sans"/>
              </a:rPr>
              <a:t>Pollinator Count</a:t>
            </a:r>
            <a:endParaRPr lang="en-US"/>
          </a:p>
        </p:txBody>
      </p:sp>
    </p:spTree>
    <p:extLst>
      <p:ext uri="{BB962C8B-B14F-4D97-AF65-F5344CB8AC3E}">
        <p14:creationId xmlns:p14="http://schemas.microsoft.com/office/powerpoint/2010/main" val="333958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D215-8C99-0E97-EE46-F2CF89EDDC06}"/>
              </a:ext>
            </a:extLst>
          </p:cNvPr>
          <p:cNvSpPr>
            <a:spLocks noGrp="1"/>
          </p:cNvSpPr>
          <p:nvPr>
            <p:ph type="title"/>
          </p:nvPr>
        </p:nvSpPr>
        <p:spPr/>
        <p:txBody>
          <a:bodyPr/>
          <a:lstStyle/>
          <a:p>
            <a:r>
              <a:rPr lang="en-GB">
                <a:latin typeface="Work Sans"/>
              </a:rPr>
              <a:t>First part of the count</a:t>
            </a:r>
            <a:endParaRPr lang="en-GB"/>
          </a:p>
        </p:txBody>
      </p:sp>
      <p:sp>
        <p:nvSpPr>
          <p:cNvPr id="3" name="Subtitle 2">
            <a:extLst>
              <a:ext uri="{FF2B5EF4-FFF2-40B4-BE49-F238E27FC236}">
                <a16:creationId xmlns:a16="http://schemas.microsoft.com/office/drawing/2014/main" id="{D6F27D49-1FA5-DE7C-5414-B9FAA3FAA46C}"/>
              </a:ext>
            </a:extLst>
          </p:cNvPr>
          <p:cNvSpPr>
            <a:spLocks noGrp="1"/>
          </p:cNvSpPr>
          <p:nvPr>
            <p:ph idx="1"/>
          </p:nvPr>
        </p:nvSpPr>
        <p:spPr>
          <a:xfrm>
            <a:off x="551146" y="1371014"/>
            <a:ext cx="5386192" cy="4498475"/>
          </a:xfrm>
        </p:spPr>
        <p:txBody>
          <a:bodyPr vert="horz" lIns="91440" tIns="45720" rIns="91440" bIns="45720" rtlCol="0" anchor="t">
            <a:normAutofit/>
          </a:bodyPr>
          <a:lstStyle/>
          <a:p>
            <a:pPr marL="0" indent="0">
              <a:buNone/>
            </a:pPr>
            <a:r>
              <a:rPr lang="en-GB">
                <a:latin typeface="Work Sans"/>
              </a:rPr>
              <a:t>You will write down what habitat you are in.</a:t>
            </a:r>
            <a:endParaRPr lang="en-US"/>
          </a:p>
          <a:p>
            <a:pPr marL="0" indent="0">
              <a:buNone/>
            </a:pPr>
            <a:endParaRPr lang="en-GB"/>
          </a:p>
          <a:p>
            <a:pPr marL="0" indent="0">
              <a:buNone/>
            </a:pPr>
            <a:r>
              <a:rPr lang="en-GB" dirty="0">
                <a:latin typeface="Work Sans"/>
              </a:rPr>
              <a:t>If you have a </a:t>
            </a:r>
            <a:r>
              <a:rPr lang="en-GB">
                <a:latin typeface="Work Sans"/>
              </a:rPr>
              <a:t>camera,</a:t>
            </a:r>
            <a:r>
              <a:rPr lang="en-GB" dirty="0">
                <a:latin typeface="Work Sans"/>
              </a:rPr>
              <a:t> you will </a:t>
            </a:r>
            <a:r>
              <a:rPr lang="en-GB">
                <a:latin typeface="Work Sans"/>
              </a:rPr>
              <a:t>then take three photos:</a:t>
            </a:r>
            <a:endParaRPr lang="en-GB"/>
          </a:p>
          <a:p>
            <a:pPr marL="457200" indent="-457200">
              <a:buAutoNum type="arabicPeriod"/>
            </a:pPr>
            <a:r>
              <a:rPr lang="en-GB">
                <a:latin typeface="Work Sans"/>
              </a:rPr>
              <a:t>the quadrat from above</a:t>
            </a:r>
            <a:endParaRPr lang="en-GB"/>
          </a:p>
          <a:p>
            <a:pPr marL="457200" indent="-457200">
              <a:buAutoNum type="arabicPeriod"/>
            </a:pPr>
            <a:r>
              <a:rPr lang="en-GB" dirty="0">
                <a:latin typeface="Work Sans"/>
              </a:rPr>
              <a:t>a close up of your chosen flower species</a:t>
            </a:r>
            <a:endParaRPr lang="en-GB" dirty="0"/>
          </a:p>
          <a:p>
            <a:pPr marL="457200" indent="-457200">
              <a:buAutoNum type="arabicPeriod"/>
            </a:pPr>
            <a:r>
              <a:rPr lang="en-GB" dirty="0">
                <a:latin typeface="Work Sans"/>
              </a:rPr>
              <a:t>a close up of your chosen flower's leaves</a:t>
            </a:r>
            <a:endParaRPr lang="en-GB" dirty="0"/>
          </a:p>
          <a:p>
            <a:pPr marL="0" indent="0">
              <a:buNone/>
            </a:pPr>
            <a:endParaRPr lang="en-GB"/>
          </a:p>
          <a:p>
            <a:pPr marL="0" indent="0">
              <a:buNone/>
            </a:pPr>
            <a:endParaRPr lang="en-GB"/>
          </a:p>
        </p:txBody>
      </p:sp>
      <p:pic>
        <p:nvPicPr>
          <p:cNvPr id="5" name="Content Placeholder 4" descr="A close up of a flower&#10;&#10;AI-generated content may be incorrect.">
            <a:extLst>
              <a:ext uri="{FF2B5EF4-FFF2-40B4-BE49-F238E27FC236}">
                <a16:creationId xmlns:a16="http://schemas.microsoft.com/office/drawing/2014/main" id="{8C01F38C-1568-6440-4C21-85C63E92B471}"/>
              </a:ext>
            </a:extLst>
          </p:cNvPr>
          <p:cNvPicPr>
            <a:picLocks noGrp="1" noChangeAspect="1"/>
          </p:cNvPicPr>
          <p:nvPr>
            <p:ph idx="10"/>
          </p:nvPr>
        </p:nvPicPr>
        <p:blipFill>
          <a:blip r:embed="rId3"/>
          <a:stretch>
            <a:fillRect/>
          </a:stretch>
        </p:blipFill>
        <p:spPr>
          <a:xfrm>
            <a:off x="5810250" y="1371600"/>
            <a:ext cx="6019800" cy="4286250"/>
          </a:xfrm>
          <a:prstGeom prst="rect">
            <a:avLst/>
          </a:prstGeom>
        </p:spPr>
      </p:pic>
      <p:sp>
        <p:nvSpPr>
          <p:cNvPr id="6" name="TextBox 5">
            <a:extLst>
              <a:ext uri="{FF2B5EF4-FFF2-40B4-BE49-F238E27FC236}">
                <a16:creationId xmlns:a16="http://schemas.microsoft.com/office/drawing/2014/main" id="{7278676A-8B67-1940-F0E0-9908820242A1}"/>
              </a:ext>
            </a:extLst>
          </p:cNvPr>
          <p:cNvSpPr txBox="1"/>
          <p:nvPr/>
        </p:nvSpPr>
        <p:spPr>
          <a:xfrm>
            <a:off x="5891372" y="5731638"/>
            <a:ext cx="57880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rPr>
              <a:t>An example of the three photos</a:t>
            </a:r>
          </a:p>
        </p:txBody>
      </p:sp>
    </p:spTree>
    <p:extLst>
      <p:ext uri="{BB962C8B-B14F-4D97-AF65-F5344CB8AC3E}">
        <p14:creationId xmlns:p14="http://schemas.microsoft.com/office/powerpoint/2010/main" val="3925946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3F38-7AA5-9BED-146C-27C69188A24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D0ADF8C-97AD-42B1-CC62-0D499F1671F4}"/>
              </a:ext>
            </a:extLst>
          </p:cNvPr>
          <p:cNvSpPr>
            <a:spLocks noGrp="1"/>
          </p:cNvSpPr>
          <p:nvPr>
            <p:ph idx="1"/>
          </p:nvPr>
        </p:nvSpPr>
        <p:spPr/>
        <p:txBody>
          <a:bodyPr vert="horz" lIns="91440" tIns="45720" rIns="91440" bIns="45720" rtlCol="0" anchor="t">
            <a:normAutofit/>
          </a:bodyPr>
          <a:lstStyle/>
          <a:p>
            <a:pPr marL="0" indent="0">
              <a:buNone/>
            </a:pPr>
            <a:r>
              <a:rPr lang="en-GB">
                <a:latin typeface="Work Sans"/>
              </a:rPr>
              <a:t>You will then:</a:t>
            </a:r>
          </a:p>
          <a:p>
            <a:pPr marL="0" indent="0">
              <a:buNone/>
            </a:pPr>
            <a:endParaRPr lang="en-GB">
              <a:latin typeface="Work Sans"/>
            </a:endParaRPr>
          </a:p>
          <a:p>
            <a:pPr marL="342900" indent="-342900"/>
            <a:r>
              <a:rPr lang="en-GB">
                <a:latin typeface="Work Sans"/>
              </a:rPr>
              <a:t>write down the date and time</a:t>
            </a:r>
          </a:p>
          <a:p>
            <a:pPr marL="342900" indent="-342900"/>
            <a:endParaRPr lang="en-GB">
              <a:latin typeface="Work Sans"/>
            </a:endParaRPr>
          </a:p>
          <a:p>
            <a:pPr marL="342900" indent="-342900"/>
            <a:r>
              <a:rPr lang="en-GB">
                <a:latin typeface="Work Sans"/>
              </a:rPr>
              <a:t>write how cloudy it is today</a:t>
            </a:r>
          </a:p>
          <a:p>
            <a:pPr marL="342900" indent="-342900"/>
            <a:endParaRPr lang="en-GB" dirty="0">
              <a:latin typeface="Work Sans"/>
            </a:endParaRPr>
          </a:p>
          <a:p>
            <a:pPr marL="0" indent="0">
              <a:buNone/>
            </a:pPr>
            <a:endParaRPr lang="en-GB" dirty="0">
              <a:latin typeface="Work Sans"/>
            </a:endParaRPr>
          </a:p>
        </p:txBody>
      </p:sp>
      <p:pic>
        <p:nvPicPr>
          <p:cNvPr id="5" name="Content Placeholder 4" descr="A picture of a sun and clouds&#10;&#10;AI-generated content may be incorrect.">
            <a:extLst>
              <a:ext uri="{FF2B5EF4-FFF2-40B4-BE49-F238E27FC236}">
                <a16:creationId xmlns:a16="http://schemas.microsoft.com/office/drawing/2014/main" id="{232B9A17-8D7C-1E53-5BE5-979A4663CDFF}"/>
              </a:ext>
            </a:extLst>
          </p:cNvPr>
          <p:cNvPicPr>
            <a:picLocks noGrp="1" noChangeAspect="1"/>
          </p:cNvPicPr>
          <p:nvPr>
            <p:ph idx="10"/>
          </p:nvPr>
        </p:nvPicPr>
        <p:blipFill>
          <a:blip r:embed="rId2"/>
          <a:srcRect l="93" r="-253" b="2885"/>
          <a:stretch>
            <a:fillRect/>
          </a:stretch>
        </p:blipFill>
        <p:spPr>
          <a:xfrm>
            <a:off x="6095584" y="2117452"/>
            <a:ext cx="5394836" cy="1968797"/>
          </a:xfrm>
          <a:prstGeom prst="rect">
            <a:avLst/>
          </a:prstGeom>
        </p:spPr>
      </p:pic>
    </p:spTree>
    <p:extLst>
      <p:ext uri="{BB962C8B-B14F-4D97-AF65-F5344CB8AC3E}">
        <p14:creationId xmlns:p14="http://schemas.microsoft.com/office/powerpoint/2010/main" val="3784410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BEBDD-A86D-4A88-FF59-8592699CA075}"/>
              </a:ext>
            </a:extLst>
          </p:cNvPr>
          <p:cNvSpPr>
            <a:spLocks noGrp="1"/>
          </p:cNvSpPr>
          <p:nvPr>
            <p:ph type="title"/>
          </p:nvPr>
        </p:nvSpPr>
        <p:spPr/>
        <p:txBody>
          <a:bodyPr/>
          <a:lstStyle/>
          <a:p>
            <a:r>
              <a:rPr lang="en-GB">
                <a:latin typeface="Work Sans"/>
              </a:rPr>
              <a:t>Second part of the count</a:t>
            </a:r>
            <a:endParaRPr lang="en-GB"/>
          </a:p>
        </p:txBody>
      </p:sp>
      <p:sp>
        <p:nvSpPr>
          <p:cNvPr id="3" name="Content Placeholder 2">
            <a:extLst>
              <a:ext uri="{FF2B5EF4-FFF2-40B4-BE49-F238E27FC236}">
                <a16:creationId xmlns:a16="http://schemas.microsoft.com/office/drawing/2014/main" id="{BDE6B843-F006-0D93-E3B5-322AB4AA725B}"/>
              </a:ext>
            </a:extLst>
          </p:cNvPr>
          <p:cNvSpPr>
            <a:spLocks noGrp="1"/>
          </p:cNvSpPr>
          <p:nvPr>
            <p:ph idx="1"/>
          </p:nvPr>
        </p:nvSpPr>
        <p:spPr>
          <a:xfrm>
            <a:off x="551146" y="1192575"/>
            <a:ext cx="11449060" cy="4641329"/>
          </a:xfrm>
        </p:spPr>
        <p:txBody>
          <a:bodyPr vert="horz" lIns="91440" tIns="45720" rIns="91440" bIns="45720" rtlCol="0" anchor="t">
            <a:normAutofit/>
          </a:bodyPr>
          <a:lstStyle/>
          <a:p>
            <a:pPr marL="0" indent="0">
              <a:buNone/>
            </a:pPr>
            <a:r>
              <a:rPr lang="en-GB">
                <a:latin typeface="Work Sans"/>
              </a:rPr>
              <a:t>You will be doing your count. For 5 or 10 minutes you will count every insect that </a:t>
            </a:r>
            <a:r>
              <a:rPr lang="en-GB" b="1">
                <a:latin typeface="Work Sans"/>
              </a:rPr>
              <a:t>lands</a:t>
            </a:r>
            <a:r>
              <a:rPr lang="en-GB">
                <a:latin typeface="Work Sans"/>
              </a:rPr>
              <a:t> on your chosen flower.</a:t>
            </a:r>
          </a:p>
          <a:p>
            <a:pPr marL="0" indent="0">
              <a:buNone/>
            </a:pPr>
            <a:endParaRPr lang="en-GB"/>
          </a:p>
          <a:p>
            <a:pPr marL="0" indent="0">
              <a:buNone/>
            </a:pPr>
            <a:r>
              <a:rPr lang="en-GB">
                <a:latin typeface="Work Sans"/>
              </a:rPr>
              <a:t>For each individual insect you see you will put them into one of 11 groups:</a:t>
            </a:r>
            <a:endParaRPr lang="en-GB"/>
          </a:p>
          <a:p>
            <a:pPr marL="0" indent="0">
              <a:buNone/>
            </a:pPr>
            <a:endParaRPr lang="en-GB">
              <a:latin typeface="Work Sans"/>
            </a:endParaRPr>
          </a:p>
          <a:p>
            <a:pPr marL="342900" indent="-342900"/>
            <a:endParaRPr lang="en-GB"/>
          </a:p>
        </p:txBody>
      </p:sp>
      <p:graphicFrame>
        <p:nvGraphicFramePr>
          <p:cNvPr id="4" name="Table 3">
            <a:extLst>
              <a:ext uri="{FF2B5EF4-FFF2-40B4-BE49-F238E27FC236}">
                <a16:creationId xmlns:a16="http://schemas.microsoft.com/office/drawing/2014/main" id="{B2023949-FC80-D35A-265C-E96905CF99B1}"/>
              </a:ext>
            </a:extLst>
          </p:cNvPr>
          <p:cNvGraphicFramePr>
            <a:graphicFrameLocks noGrp="1"/>
          </p:cNvGraphicFramePr>
          <p:nvPr>
            <p:extLst>
              <p:ext uri="{D42A27DB-BD31-4B8C-83A1-F6EECF244321}">
                <p14:modId xmlns:p14="http://schemas.microsoft.com/office/powerpoint/2010/main" val="1528560709"/>
              </p:ext>
            </p:extLst>
          </p:nvPr>
        </p:nvGraphicFramePr>
        <p:xfrm>
          <a:off x="2454132" y="3057537"/>
          <a:ext cx="8168640" cy="3675888"/>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3424029120"/>
                    </a:ext>
                  </a:extLst>
                </a:gridCol>
                <a:gridCol w="4084320">
                  <a:extLst>
                    <a:ext uri="{9D8B030D-6E8A-4147-A177-3AD203B41FA5}">
                      <a16:colId xmlns:a16="http://schemas.microsoft.com/office/drawing/2014/main" val="4104772703"/>
                    </a:ext>
                  </a:extLst>
                </a:gridCol>
              </a:tblGrid>
              <a:tr h="370840">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bumblebees and look-alikes </a:t>
                      </a:r>
                      <a:endParaRPr lang="en-US" sz="1800" b="0" i="0" u="none" strike="noStrike" noProof="0">
                        <a:solidFill>
                          <a:srgbClr val="132F1D"/>
                        </a:solidFill>
                        <a:latin typeface="Work Sans"/>
                      </a:endParaRPr>
                    </a:p>
                  </a:txBody>
                  <a:tcPr>
                    <a:lnL w="0">
                      <a:noFill/>
                    </a:lnL>
                    <a:lnR w="0">
                      <a:noFill/>
                    </a:lnR>
                    <a:lnT w="0">
                      <a:noFill/>
                    </a:lnT>
                    <a:lnB w="0">
                      <a:noFill/>
                    </a:lnB>
                    <a:noFill/>
                  </a:tcPr>
                </a:tc>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butterflies and moths</a:t>
                      </a:r>
                      <a:endParaRPr lang="en-US" sz="1800" b="0" i="0" u="none" strike="noStrike" noProof="0">
                        <a:solidFill>
                          <a:srgbClr val="132F1D"/>
                        </a:solidFill>
                        <a:latin typeface="Work Sans"/>
                      </a:endParaRPr>
                    </a:p>
                    <a:p>
                      <a:pPr lvl="0">
                        <a:buNone/>
                      </a:pPr>
                      <a:endParaRPr lang="en-GB" sz="1800">
                        <a:latin typeface="Work Sans"/>
                      </a:endParaRPr>
                    </a:p>
                  </a:txBody>
                  <a:tcPr>
                    <a:lnL w="0">
                      <a:noFill/>
                    </a:lnL>
                    <a:lnR w="0">
                      <a:noFill/>
                    </a:lnR>
                    <a:lnT w="0">
                      <a:noFill/>
                    </a:lnT>
                    <a:lnB w="0">
                      <a:noFill/>
                    </a:lnB>
                    <a:noFill/>
                  </a:tcPr>
                </a:tc>
                <a:extLst>
                  <a:ext uri="{0D108BD9-81ED-4DB2-BD59-A6C34878D82A}">
                    <a16:rowId xmlns:a16="http://schemas.microsoft.com/office/drawing/2014/main" val="3029873941"/>
                  </a:ext>
                </a:extLst>
              </a:tr>
              <a:tr h="370840">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honeybees</a:t>
                      </a:r>
                      <a:endParaRPr lang="en-US" sz="1800" b="0" i="0" u="none" strike="noStrike" noProof="0">
                        <a:solidFill>
                          <a:srgbClr val="132F1D"/>
                        </a:solidFill>
                        <a:latin typeface="Work Sans"/>
                      </a:endParaRPr>
                    </a:p>
                  </a:txBody>
                  <a:tcPr>
                    <a:lnL w="0">
                      <a:noFill/>
                    </a:lnL>
                    <a:lnR w="0">
                      <a:noFill/>
                    </a:lnR>
                    <a:lnT w="0">
                      <a:noFill/>
                    </a:lnT>
                    <a:lnB w="0">
                      <a:noFill/>
                    </a:lnB>
                    <a:noFill/>
                  </a:tcPr>
                </a:tc>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beetles</a:t>
                      </a:r>
                      <a:endParaRPr lang="en-US" sz="1800" b="0" i="0" u="none" strike="noStrike" noProof="0">
                        <a:solidFill>
                          <a:srgbClr val="132F1D"/>
                        </a:solidFill>
                        <a:latin typeface="Work Sans"/>
                      </a:endParaRPr>
                    </a:p>
                    <a:p>
                      <a:pPr lvl="0">
                        <a:buNone/>
                      </a:pPr>
                      <a:endParaRPr lang="en-GB" sz="1800">
                        <a:latin typeface="Work Sans"/>
                      </a:endParaRPr>
                    </a:p>
                  </a:txBody>
                  <a:tcPr>
                    <a:lnL w="0">
                      <a:noFill/>
                    </a:lnL>
                    <a:lnR w="0">
                      <a:noFill/>
                    </a:lnR>
                    <a:lnT w="0">
                      <a:noFill/>
                    </a:lnT>
                    <a:lnB w="0">
                      <a:noFill/>
                    </a:lnB>
                    <a:noFill/>
                  </a:tcPr>
                </a:tc>
                <a:extLst>
                  <a:ext uri="{0D108BD9-81ED-4DB2-BD59-A6C34878D82A}">
                    <a16:rowId xmlns:a16="http://schemas.microsoft.com/office/drawing/2014/main" val="583810241"/>
                  </a:ext>
                </a:extLst>
              </a:tr>
              <a:tr h="370840">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solitary bees</a:t>
                      </a:r>
                      <a:endParaRPr lang="en-US" sz="1800" b="0" i="0" u="none" strike="noStrike" noProof="0">
                        <a:solidFill>
                          <a:srgbClr val="132F1D"/>
                        </a:solidFill>
                        <a:latin typeface="Work Sans"/>
                      </a:endParaRPr>
                    </a:p>
                  </a:txBody>
                  <a:tcPr>
                    <a:lnL w="0">
                      <a:noFill/>
                    </a:lnL>
                    <a:lnR w="0">
                      <a:noFill/>
                    </a:lnR>
                    <a:lnT w="0">
                      <a:noFill/>
                    </a:lnT>
                    <a:lnB w="0">
                      <a:noFill/>
                    </a:lnB>
                    <a:noFill/>
                  </a:tcPr>
                </a:tc>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tiny insects </a:t>
                      </a:r>
                    </a:p>
                    <a:p>
                      <a:pPr lvl="0">
                        <a:buNone/>
                      </a:pPr>
                      <a:endParaRPr lang="en-GB" sz="1800">
                        <a:latin typeface="Work Sans"/>
                      </a:endParaRPr>
                    </a:p>
                  </a:txBody>
                  <a:tcPr>
                    <a:lnL w="0">
                      <a:noFill/>
                    </a:lnL>
                    <a:lnR w="0">
                      <a:noFill/>
                    </a:lnR>
                    <a:lnT w="0">
                      <a:noFill/>
                    </a:lnT>
                    <a:lnB w="0">
                      <a:noFill/>
                    </a:lnB>
                    <a:noFill/>
                  </a:tcPr>
                </a:tc>
                <a:extLst>
                  <a:ext uri="{0D108BD9-81ED-4DB2-BD59-A6C34878D82A}">
                    <a16:rowId xmlns:a16="http://schemas.microsoft.com/office/drawing/2014/main" val="1314305418"/>
                  </a:ext>
                </a:extLst>
              </a:tr>
              <a:tr h="370840">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wasps</a:t>
                      </a:r>
                      <a:endParaRPr lang="en-US" sz="1800" b="0" i="0" u="none" strike="noStrike" noProof="0">
                        <a:solidFill>
                          <a:srgbClr val="132F1D"/>
                        </a:solidFill>
                        <a:latin typeface="Work Sans"/>
                      </a:endParaRPr>
                    </a:p>
                    <a:p>
                      <a:pPr lvl="0">
                        <a:buNone/>
                      </a:pPr>
                      <a:endParaRPr lang="en-GB" sz="1800">
                        <a:latin typeface="Work Sans"/>
                      </a:endParaRPr>
                    </a:p>
                  </a:txBody>
                  <a:tcPr>
                    <a:lnL w="0">
                      <a:noFill/>
                    </a:lnL>
                    <a:lnR w="0">
                      <a:noFill/>
                    </a:lnR>
                    <a:lnT w="0">
                      <a:noFill/>
                    </a:lnT>
                    <a:lnB w="0">
                      <a:noFill/>
                    </a:lnB>
                    <a:noFill/>
                  </a:tcPr>
                </a:tc>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other insects </a:t>
                      </a:r>
                      <a:endParaRPr lang="en-US" sz="1800" b="0" i="0" u="none" strike="noStrike" noProof="0">
                        <a:solidFill>
                          <a:srgbClr val="132F1D"/>
                        </a:solidFill>
                        <a:latin typeface="Work Sans"/>
                      </a:endParaRPr>
                    </a:p>
                    <a:p>
                      <a:pPr lvl="0">
                        <a:buNone/>
                      </a:pPr>
                      <a:endParaRPr lang="en-GB" sz="1800">
                        <a:latin typeface="Work Sans"/>
                      </a:endParaRPr>
                    </a:p>
                  </a:txBody>
                  <a:tcPr>
                    <a:lnL w="0">
                      <a:noFill/>
                    </a:lnL>
                    <a:lnR w="0">
                      <a:noFill/>
                    </a:lnR>
                    <a:lnT w="0">
                      <a:noFill/>
                    </a:lnT>
                    <a:lnB w="0">
                      <a:noFill/>
                    </a:lnB>
                    <a:noFill/>
                  </a:tcPr>
                </a:tc>
                <a:extLst>
                  <a:ext uri="{0D108BD9-81ED-4DB2-BD59-A6C34878D82A}">
                    <a16:rowId xmlns:a16="http://schemas.microsoft.com/office/drawing/2014/main" val="1312428376"/>
                  </a:ext>
                </a:extLst>
              </a:tr>
              <a:tr h="370840">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hoverflies</a:t>
                      </a:r>
                      <a:endParaRPr lang="en-US" sz="1800" b="0" i="0" u="none" strike="noStrike" noProof="0">
                        <a:solidFill>
                          <a:srgbClr val="132F1D"/>
                        </a:solidFill>
                        <a:latin typeface="Work Sans"/>
                      </a:endParaRPr>
                    </a:p>
                    <a:p>
                      <a:pPr lvl="0">
                        <a:buNone/>
                      </a:pPr>
                      <a:endParaRPr lang="en-GB" sz="1800">
                        <a:latin typeface="Work Sans"/>
                      </a:endParaRPr>
                    </a:p>
                  </a:txBody>
                  <a:tcPr>
                    <a:lnL w="0">
                      <a:noFill/>
                    </a:lnL>
                    <a:lnR w="0">
                      <a:noFill/>
                    </a:lnR>
                    <a:lnT w="0">
                      <a:noFill/>
                    </a:lnT>
                    <a:lnB w="0">
                      <a:noFill/>
                    </a:lnB>
                    <a:noFill/>
                  </a:tcPr>
                </a:tc>
                <a:tc>
                  <a:txBody>
                    <a:bodyPr/>
                    <a:lstStyle/>
                    <a:p>
                      <a:pPr marL="342900" marR="0" lvl="0" indent="-342900" algn="l">
                        <a:lnSpc>
                          <a:spcPct val="90000"/>
                        </a:lnSpc>
                        <a:spcBef>
                          <a:spcPts val="1000"/>
                        </a:spcBef>
                        <a:spcAft>
                          <a:spcPts val="0"/>
                        </a:spcAft>
                        <a:buFont typeface="Arial"/>
                        <a:buChar char="•"/>
                      </a:pPr>
                      <a:r>
                        <a:rPr lang="en-GB" sz="1800" b="0" i="0" u="none" strike="noStrike" noProof="0" dirty="0">
                          <a:solidFill>
                            <a:srgbClr val="132F1D"/>
                          </a:solidFill>
                          <a:latin typeface="Work Sans"/>
                        </a:rPr>
                        <a:t>we don't know what it is </a:t>
                      </a:r>
                    </a:p>
                    <a:p>
                      <a:pPr lvl="0">
                        <a:buNone/>
                      </a:pPr>
                      <a:endParaRPr lang="en-GB" sz="1800">
                        <a:latin typeface="Work Sans"/>
                      </a:endParaRPr>
                    </a:p>
                  </a:txBody>
                  <a:tcPr>
                    <a:lnL w="0">
                      <a:noFill/>
                    </a:lnL>
                    <a:lnR w="0">
                      <a:noFill/>
                    </a:lnR>
                    <a:lnT w="0">
                      <a:noFill/>
                    </a:lnT>
                    <a:lnB w="0">
                      <a:noFill/>
                    </a:lnB>
                    <a:noFill/>
                  </a:tcPr>
                </a:tc>
                <a:extLst>
                  <a:ext uri="{0D108BD9-81ED-4DB2-BD59-A6C34878D82A}">
                    <a16:rowId xmlns:a16="http://schemas.microsoft.com/office/drawing/2014/main" val="1344441897"/>
                  </a:ext>
                </a:extLst>
              </a:tr>
              <a:tr h="370840">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other flies</a:t>
                      </a:r>
                      <a:endParaRPr lang="en-US" sz="1800" b="0" i="0" u="none" strike="noStrike" noProof="0">
                        <a:solidFill>
                          <a:srgbClr val="132F1D"/>
                        </a:solidFill>
                        <a:latin typeface="Work Sans"/>
                      </a:endParaRPr>
                    </a:p>
                    <a:p>
                      <a:pPr lvl="0">
                        <a:buNone/>
                      </a:pPr>
                      <a:endParaRPr lang="en-GB" sz="1800">
                        <a:latin typeface="Work Sans"/>
                      </a:endParaRPr>
                    </a:p>
                  </a:txBody>
                  <a:tcPr>
                    <a:lnL w="0">
                      <a:noFill/>
                    </a:lnL>
                    <a:lnR w="0">
                      <a:noFill/>
                    </a:lnR>
                    <a:lnT w="0">
                      <a:noFill/>
                    </a:lnT>
                    <a:lnB w="0">
                      <a:noFill/>
                    </a:lnB>
                    <a:noFill/>
                  </a:tcPr>
                </a:tc>
                <a:tc>
                  <a:txBody>
                    <a:bodyPr/>
                    <a:lstStyle/>
                    <a:p>
                      <a:endParaRPr lang="en-GB" sz="1800">
                        <a:latin typeface="Work Sans"/>
                      </a:endParaRPr>
                    </a:p>
                  </a:txBody>
                  <a:tcPr>
                    <a:lnL w="0">
                      <a:noFill/>
                    </a:lnL>
                    <a:lnT w="0">
                      <a:noFill/>
                    </a:lnT>
                    <a:noFill/>
                  </a:tcPr>
                </a:tc>
                <a:extLst>
                  <a:ext uri="{0D108BD9-81ED-4DB2-BD59-A6C34878D82A}">
                    <a16:rowId xmlns:a16="http://schemas.microsoft.com/office/drawing/2014/main" val="110426577"/>
                  </a:ext>
                </a:extLst>
              </a:tr>
            </a:tbl>
          </a:graphicData>
        </a:graphic>
      </p:graphicFrame>
    </p:spTree>
    <p:extLst>
      <p:ext uri="{BB962C8B-B14F-4D97-AF65-F5344CB8AC3E}">
        <p14:creationId xmlns:p14="http://schemas.microsoft.com/office/powerpoint/2010/main" val="3983500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 shot of a number of insects&#10;&#10;AI-generated content may be incorrect.">
            <a:extLst>
              <a:ext uri="{FF2B5EF4-FFF2-40B4-BE49-F238E27FC236}">
                <a16:creationId xmlns:a16="http://schemas.microsoft.com/office/drawing/2014/main" id="{113340B0-DFDD-B969-B85E-9550B8B2F604}"/>
              </a:ext>
            </a:extLst>
          </p:cNvPr>
          <p:cNvPicPr>
            <a:picLocks noGrp="1" noChangeAspect="1"/>
          </p:cNvPicPr>
          <p:nvPr>
            <p:ph idx="1"/>
          </p:nvPr>
        </p:nvPicPr>
        <p:blipFill>
          <a:blip r:embed="rId2"/>
          <a:stretch>
            <a:fillRect/>
          </a:stretch>
        </p:blipFill>
        <p:spPr>
          <a:xfrm>
            <a:off x="3520101" y="309097"/>
            <a:ext cx="5036282" cy="6221257"/>
          </a:xfrm>
          <a:prstGeom prst="rect">
            <a:avLst/>
          </a:prstGeom>
        </p:spPr>
      </p:pic>
    </p:spTree>
    <p:extLst>
      <p:ext uri="{BB962C8B-B14F-4D97-AF65-F5344CB8AC3E}">
        <p14:creationId xmlns:p14="http://schemas.microsoft.com/office/powerpoint/2010/main" val="2461310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320B2-883C-F2CC-119E-1375A6735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BBF5BF-9D31-E8CA-3F60-07E1126AB168}"/>
              </a:ext>
            </a:extLst>
          </p:cNvPr>
          <p:cNvSpPr>
            <a:spLocks noGrp="1"/>
          </p:cNvSpPr>
          <p:nvPr>
            <p:ph type="title"/>
          </p:nvPr>
        </p:nvSpPr>
        <p:spPr/>
        <p:txBody>
          <a:bodyPr/>
          <a:lstStyle/>
          <a:p>
            <a:r>
              <a:rPr lang="en-US" dirty="0">
                <a:latin typeface="Work Sans"/>
              </a:rPr>
              <a:t>During the count</a:t>
            </a:r>
            <a:endParaRPr lang="en-US" dirty="0"/>
          </a:p>
        </p:txBody>
      </p:sp>
      <p:pic>
        <p:nvPicPr>
          <p:cNvPr id="5" name="Content Placeholder 4">
            <a:extLst>
              <a:ext uri="{FF2B5EF4-FFF2-40B4-BE49-F238E27FC236}">
                <a16:creationId xmlns:a16="http://schemas.microsoft.com/office/drawing/2014/main" id="{095335E3-A27B-B57E-5E2A-9B791358C753}"/>
              </a:ext>
            </a:extLst>
          </p:cNvPr>
          <p:cNvPicPr>
            <a:picLocks noGrp="1" noChangeAspect="1"/>
          </p:cNvPicPr>
          <p:nvPr>
            <p:ph idx="1"/>
          </p:nvPr>
        </p:nvPicPr>
        <p:blipFill>
          <a:blip r:embed="rId2"/>
          <a:stretch>
            <a:fillRect/>
          </a:stretch>
        </p:blipFill>
        <p:spPr>
          <a:xfrm rot="5400000">
            <a:off x="7173157" y="1282800"/>
            <a:ext cx="4240498" cy="4498475"/>
          </a:xfrm>
          <a:prstGeom prst="rect">
            <a:avLst/>
          </a:prstGeom>
        </p:spPr>
      </p:pic>
      <p:sp>
        <p:nvSpPr>
          <p:cNvPr id="4" name="Content Placeholder 3">
            <a:extLst>
              <a:ext uri="{FF2B5EF4-FFF2-40B4-BE49-F238E27FC236}">
                <a16:creationId xmlns:a16="http://schemas.microsoft.com/office/drawing/2014/main" id="{4100A37A-F56C-FFF3-446B-72E2A34EA445}"/>
              </a:ext>
            </a:extLst>
          </p:cNvPr>
          <p:cNvSpPr>
            <a:spLocks noGrp="1"/>
          </p:cNvSpPr>
          <p:nvPr>
            <p:ph idx="10"/>
          </p:nvPr>
        </p:nvSpPr>
        <p:spPr>
          <a:xfrm>
            <a:off x="429278" y="1411788"/>
            <a:ext cx="6408844" cy="4498475"/>
          </a:xfrm>
        </p:spPr>
        <p:txBody>
          <a:bodyPr vert="horz" lIns="91440" tIns="45720" rIns="91440" bIns="45720" rtlCol="0" anchor="t">
            <a:normAutofit/>
          </a:bodyPr>
          <a:lstStyle/>
          <a:p>
            <a:r>
              <a:rPr lang="en-US" dirty="0"/>
              <a:t>Tally any insects that land on your chosen flowers</a:t>
            </a:r>
          </a:p>
          <a:p>
            <a:pPr lvl="1"/>
            <a:r>
              <a:rPr lang="en-US" dirty="0"/>
              <a:t>NOT if they fly past, or are on the leaves, or closed buds, or seed heads, or outside the quadrat</a:t>
            </a:r>
          </a:p>
          <a:p>
            <a:pPr lvl="0"/>
            <a:r>
              <a:rPr lang="en-US" dirty="0"/>
              <a:t>We are only counting what </a:t>
            </a:r>
            <a:r>
              <a:rPr lang="en-US" b="1" dirty="0"/>
              <a:t>lands</a:t>
            </a:r>
            <a:r>
              <a:rPr lang="en-US" dirty="0"/>
              <a:t> on the </a:t>
            </a:r>
            <a:r>
              <a:rPr lang="en-US" b="1" dirty="0"/>
              <a:t>open flowers</a:t>
            </a:r>
            <a:r>
              <a:rPr lang="en-US" dirty="0"/>
              <a:t> of our chosen flower</a:t>
            </a:r>
            <a:endParaRPr lang="en-GB" dirty="0"/>
          </a:p>
          <a:p>
            <a:pPr lvl="0"/>
            <a:r>
              <a:rPr lang="en-US" dirty="0">
                <a:latin typeface="Work Sans"/>
              </a:rPr>
              <a:t>Pay attention. There might be really tiny insects on the flowers, so look carefully.</a:t>
            </a:r>
          </a:p>
          <a:p>
            <a:pPr lvl="0"/>
            <a:r>
              <a:rPr lang="en-US" dirty="0">
                <a:latin typeface="Work Sans"/>
              </a:rPr>
              <a:t>Stay still and quiet and leave space for </a:t>
            </a:r>
            <a:r>
              <a:rPr lang="en-US">
                <a:latin typeface="Work Sans"/>
              </a:rPr>
              <a:t>the pollinators to fly in</a:t>
            </a:r>
          </a:p>
        </p:txBody>
      </p:sp>
    </p:spTree>
    <p:extLst>
      <p:ext uri="{BB962C8B-B14F-4D97-AF65-F5344CB8AC3E}">
        <p14:creationId xmlns:p14="http://schemas.microsoft.com/office/powerpoint/2010/main" val="1769686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8F09-92CE-C0E6-9BD2-D44DD5D3051F}"/>
              </a:ext>
            </a:extLst>
          </p:cNvPr>
          <p:cNvSpPr>
            <a:spLocks noGrp="1"/>
          </p:cNvSpPr>
          <p:nvPr>
            <p:ph type="title"/>
          </p:nvPr>
        </p:nvSpPr>
        <p:spPr/>
        <p:txBody>
          <a:bodyPr/>
          <a:lstStyle/>
          <a:p>
            <a:r>
              <a:rPr lang="en-GB">
                <a:latin typeface="Work Sans"/>
              </a:rPr>
              <a:t>Third part of the count</a:t>
            </a:r>
            <a:endParaRPr lang="en-GB"/>
          </a:p>
        </p:txBody>
      </p:sp>
      <p:sp>
        <p:nvSpPr>
          <p:cNvPr id="3" name="Content Placeholder 2">
            <a:extLst>
              <a:ext uri="{FF2B5EF4-FFF2-40B4-BE49-F238E27FC236}">
                <a16:creationId xmlns:a16="http://schemas.microsoft.com/office/drawing/2014/main" id="{4A0DE9DD-37AB-29CC-6FF5-DB2369ECD854}"/>
              </a:ext>
            </a:extLst>
          </p:cNvPr>
          <p:cNvSpPr>
            <a:spLocks noGrp="1"/>
          </p:cNvSpPr>
          <p:nvPr>
            <p:ph idx="1"/>
          </p:nvPr>
        </p:nvSpPr>
        <p:spPr>
          <a:xfrm>
            <a:off x="551146" y="1276321"/>
            <a:ext cx="11073583" cy="4752475"/>
          </a:xfrm>
        </p:spPr>
        <p:txBody>
          <a:bodyPr vert="horz" lIns="91440" tIns="45720" rIns="91440" bIns="45720" rtlCol="0" anchor="t">
            <a:normAutofit/>
          </a:bodyPr>
          <a:lstStyle/>
          <a:p>
            <a:pPr marL="0" indent="0">
              <a:buNone/>
            </a:pPr>
            <a:r>
              <a:rPr lang="en-GB" dirty="0">
                <a:latin typeface="Work Sans"/>
              </a:rPr>
              <a:t>You will then write:</a:t>
            </a:r>
          </a:p>
          <a:p>
            <a:pPr marL="0" indent="0">
              <a:buNone/>
            </a:pPr>
            <a:endParaRPr lang="en-GB" dirty="0">
              <a:latin typeface="Work Sans"/>
            </a:endParaRPr>
          </a:p>
          <a:p>
            <a:pPr marL="342900" indent="-342900">
              <a:spcBef>
                <a:spcPts val="1200"/>
              </a:spcBef>
              <a:spcAft>
                <a:spcPts val="600"/>
              </a:spcAft>
            </a:pPr>
            <a:r>
              <a:rPr lang="en-GB" dirty="0">
                <a:latin typeface="Work Sans"/>
              </a:rPr>
              <a:t>how sunny was your quadrat during the count</a:t>
            </a:r>
          </a:p>
          <a:p>
            <a:pPr marL="342900" indent="-342900">
              <a:spcBef>
                <a:spcPts val="1200"/>
              </a:spcBef>
              <a:spcAft>
                <a:spcPts val="600"/>
              </a:spcAft>
            </a:pPr>
            <a:r>
              <a:rPr lang="en-GB" dirty="0">
                <a:latin typeface="Work Sans"/>
              </a:rPr>
              <a:t>how windy it is today</a:t>
            </a:r>
          </a:p>
          <a:p>
            <a:pPr marL="342900" indent="-342900">
              <a:spcBef>
                <a:spcPts val="1200"/>
              </a:spcBef>
              <a:spcAft>
                <a:spcPts val="600"/>
              </a:spcAft>
            </a:pPr>
            <a:r>
              <a:rPr lang="en-GB" dirty="0">
                <a:latin typeface="Work Sans"/>
              </a:rPr>
              <a:t>the temperature in </a:t>
            </a:r>
            <a:r>
              <a:rPr lang="en-GB" baseline="30000" dirty="0" err="1">
                <a:latin typeface="Work Sans"/>
              </a:rPr>
              <a:t>o</a:t>
            </a:r>
            <a:r>
              <a:rPr lang="en-GB" dirty="0" err="1">
                <a:latin typeface="Work Sans"/>
              </a:rPr>
              <a:t>C</a:t>
            </a:r>
            <a:endParaRPr lang="en-GB" dirty="0">
              <a:latin typeface="Work Sans"/>
            </a:endParaRPr>
          </a:p>
          <a:p>
            <a:pPr marL="342900" indent="-342900">
              <a:spcBef>
                <a:spcPts val="1200"/>
              </a:spcBef>
              <a:spcAft>
                <a:spcPts val="600"/>
              </a:spcAft>
            </a:pPr>
            <a:r>
              <a:rPr lang="en-GB" dirty="0">
                <a:latin typeface="Work Sans"/>
              </a:rPr>
              <a:t>the name of your chosen type of flower, if you know what it is  </a:t>
            </a:r>
          </a:p>
          <a:p>
            <a:pPr marL="0" indent="0">
              <a:spcBef>
                <a:spcPts val="0"/>
              </a:spcBef>
              <a:spcAft>
                <a:spcPts val="600"/>
              </a:spcAft>
              <a:buNone/>
            </a:pPr>
            <a:r>
              <a:rPr lang="en-GB" b="1" dirty="0">
                <a:latin typeface="Work Sans"/>
              </a:rPr>
              <a:t>	e.g. Daisy (</a:t>
            </a:r>
            <a:r>
              <a:rPr lang="en-GB" b="1" i="1" dirty="0">
                <a:latin typeface="Work Sans"/>
              </a:rPr>
              <a:t>Bellis perennis)</a:t>
            </a:r>
            <a:endParaRPr lang="en-GB" i="1" dirty="0">
              <a:latin typeface="Work Sans"/>
            </a:endParaRPr>
          </a:p>
          <a:p>
            <a:pPr marL="342900" indent="-342900">
              <a:spcBef>
                <a:spcPts val="1200"/>
              </a:spcBef>
              <a:spcAft>
                <a:spcPts val="600"/>
              </a:spcAft>
            </a:pPr>
            <a:r>
              <a:rPr lang="en-GB" dirty="0">
                <a:latin typeface="Work Sans"/>
              </a:rPr>
              <a:t>how much of your quadrat is covered by your chosen flower</a:t>
            </a:r>
          </a:p>
          <a:p>
            <a:pPr marL="0" indent="0">
              <a:buNone/>
            </a:pPr>
            <a:endParaRPr lang="en-GB" dirty="0">
              <a:latin typeface="Work Sans"/>
            </a:endParaRPr>
          </a:p>
        </p:txBody>
      </p:sp>
    </p:spTree>
    <p:extLst>
      <p:ext uri="{BB962C8B-B14F-4D97-AF65-F5344CB8AC3E}">
        <p14:creationId xmlns:p14="http://schemas.microsoft.com/office/powerpoint/2010/main" val="95741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FAAF7C-9123-7C21-195C-28AE74D1B48F}"/>
              </a:ext>
            </a:extLst>
          </p:cNvPr>
          <p:cNvSpPr>
            <a:spLocks noGrp="1"/>
          </p:cNvSpPr>
          <p:nvPr>
            <p:ph idx="1"/>
          </p:nvPr>
        </p:nvSpPr>
        <p:spPr>
          <a:xfrm>
            <a:off x="573233" y="386401"/>
            <a:ext cx="11040452" cy="5437171"/>
          </a:xfrm>
        </p:spPr>
        <p:txBody>
          <a:bodyPr vert="horz" lIns="91440" tIns="45720" rIns="91440" bIns="45720" rtlCol="0" anchor="t">
            <a:normAutofit/>
          </a:bodyPr>
          <a:lstStyle/>
          <a:p>
            <a:pPr marL="0" indent="0">
              <a:buNone/>
            </a:pPr>
            <a:r>
              <a:rPr lang="en-GB">
                <a:latin typeface="Work Sans"/>
              </a:rPr>
              <a:t>You will then:</a:t>
            </a:r>
          </a:p>
          <a:p>
            <a:pPr marL="342900" indent="-342900"/>
            <a:endParaRPr lang="en-GB"/>
          </a:p>
          <a:p>
            <a:pPr marL="342900" indent="-342900"/>
            <a:r>
              <a:rPr lang="en-GB">
                <a:latin typeface="Work Sans"/>
              </a:rPr>
              <a:t>note which of the following your chosen flower looks like</a:t>
            </a:r>
          </a:p>
          <a:p>
            <a:pPr marL="342900" indent="-342900"/>
            <a:endParaRPr lang="en-GB"/>
          </a:p>
          <a:p>
            <a:pPr marL="342900" indent="-342900"/>
            <a:endParaRPr lang="en-GB"/>
          </a:p>
          <a:p>
            <a:pPr marL="342900" indent="-342900"/>
            <a:endParaRPr lang="en-GB"/>
          </a:p>
          <a:p>
            <a:pPr marL="342900" indent="-342900"/>
            <a:endParaRPr lang="en-GB"/>
          </a:p>
          <a:p>
            <a:pPr marL="342900" indent="-342900"/>
            <a:endParaRPr lang="en-GB"/>
          </a:p>
          <a:p>
            <a:pPr marL="342900" indent="-342900"/>
            <a:r>
              <a:rPr lang="en-GB">
                <a:latin typeface="Work Sans"/>
              </a:rPr>
              <a:t>count how many flower heads of your chosen flower you can count in the quadrat</a:t>
            </a:r>
            <a:endParaRPr lang="en-GB"/>
          </a:p>
          <a:p>
            <a:pPr marL="342900" indent="-342900"/>
            <a:endParaRPr lang="en-GB"/>
          </a:p>
          <a:p>
            <a:pPr marL="342900" indent="-342900"/>
            <a:r>
              <a:rPr lang="en-GB">
                <a:latin typeface="Work Sans"/>
              </a:rPr>
              <a:t>write if there are any flowers growing outside your quadrat</a:t>
            </a:r>
          </a:p>
          <a:p>
            <a:pPr marL="0" indent="0">
              <a:buNone/>
            </a:pPr>
            <a:endParaRPr lang="en-GB"/>
          </a:p>
        </p:txBody>
      </p:sp>
      <p:pic>
        <p:nvPicPr>
          <p:cNvPr id="5" name="Picture 4" descr="A black and white image of a plant&#10;&#10;AI-generated content may be incorrect.">
            <a:extLst>
              <a:ext uri="{FF2B5EF4-FFF2-40B4-BE49-F238E27FC236}">
                <a16:creationId xmlns:a16="http://schemas.microsoft.com/office/drawing/2014/main" id="{F8B0A51C-AAFB-80CF-DCF6-3EF776784E36}"/>
              </a:ext>
            </a:extLst>
          </p:cNvPr>
          <p:cNvPicPr>
            <a:picLocks noChangeAspect="1"/>
          </p:cNvPicPr>
          <p:nvPr/>
        </p:nvPicPr>
        <p:blipFill>
          <a:blip r:embed="rId2"/>
          <a:stretch>
            <a:fillRect/>
          </a:stretch>
        </p:blipFill>
        <p:spPr>
          <a:xfrm>
            <a:off x="2981533" y="1820931"/>
            <a:ext cx="6217893" cy="1813616"/>
          </a:xfrm>
          <a:prstGeom prst="rect">
            <a:avLst/>
          </a:prstGeom>
        </p:spPr>
      </p:pic>
    </p:spTree>
    <p:extLst>
      <p:ext uri="{BB962C8B-B14F-4D97-AF65-F5344CB8AC3E}">
        <p14:creationId xmlns:p14="http://schemas.microsoft.com/office/powerpoint/2010/main" val="238352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ECF8F-6E14-E017-3CD4-A97E5A783D1E}"/>
              </a:ext>
            </a:extLst>
          </p:cNvPr>
          <p:cNvSpPr>
            <a:spLocks noGrp="1"/>
          </p:cNvSpPr>
          <p:nvPr>
            <p:ph type="title"/>
          </p:nvPr>
        </p:nvSpPr>
        <p:spPr/>
        <p:txBody>
          <a:bodyPr/>
          <a:lstStyle/>
          <a:p>
            <a:r>
              <a:rPr lang="en-GB">
                <a:latin typeface="Work Sans"/>
              </a:rPr>
              <a:t>How to identify the different insect groups</a:t>
            </a:r>
            <a:endParaRPr lang="en-GB"/>
          </a:p>
        </p:txBody>
      </p:sp>
      <p:sp>
        <p:nvSpPr>
          <p:cNvPr id="3" name="Content Placeholder 2">
            <a:extLst>
              <a:ext uri="{FF2B5EF4-FFF2-40B4-BE49-F238E27FC236}">
                <a16:creationId xmlns:a16="http://schemas.microsoft.com/office/drawing/2014/main" id="{C1959B87-6277-6549-9214-59D272A056C2}"/>
              </a:ext>
            </a:extLst>
          </p:cNvPr>
          <p:cNvSpPr>
            <a:spLocks noGrp="1"/>
          </p:cNvSpPr>
          <p:nvPr>
            <p:ph idx="1"/>
          </p:nvPr>
        </p:nvSpPr>
        <p:spPr>
          <a:xfrm>
            <a:off x="551147" y="1590140"/>
            <a:ext cx="5182904" cy="4465345"/>
          </a:xfrm>
        </p:spPr>
        <p:txBody>
          <a:bodyPr vert="horz" lIns="91440" tIns="45720" rIns="91440" bIns="45720" rtlCol="0" anchor="t">
            <a:normAutofit/>
          </a:bodyPr>
          <a:lstStyle/>
          <a:p>
            <a:pPr marL="0" indent="0">
              <a:buNone/>
            </a:pPr>
            <a:r>
              <a:rPr lang="en-GB" dirty="0">
                <a:latin typeface="Work Sans"/>
              </a:rPr>
              <a:t>Use the guide during the survey to help you work out which insect goes in which group.</a:t>
            </a:r>
          </a:p>
          <a:p>
            <a:pPr marL="0" indent="0">
              <a:buNone/>
            </a:pPr>
            <a:endParaRPr lang="en-GB" dirty="0"/>
          </a:p>
          <a:p>
            <a:pPr marL="0" indent="0">
              <a:buNone/>
            </a:pPr>
            <a:endParaRPr lang="en-GB" dirty="0"/>
          </a:p>
        </p:txBody>
      </p:sp>
      <p:pic>
        <p:nvPicPr>
          <p:cNvPr id="5" name="Picture 4" descr="A screenshot of a web page&#10;&#10;AI-generated content may be incorrect.">
            <a:extLst>
              <a:ext uri="{FF2B5EF4-FFF2-40B4-BE49-F238E27FC236}">
                <a16:creationId xmlns:a16="http://schemas.microsoft.com/office/drawing/2014/main" id="{768FD76C-4F5F-46D1-2FF6-081ED8F8A012}"/>
              </a:ext>
            </a:extLst>
          </p:cNvPr>
          <p:cNvPicPr>
            <a:picLocks noChangeAspect="1"/>
          </p:cNvPicPr>
          <p:nvPr/>
        </p:nvPicPr>
        <p:blipFill>
          <a:blip r:embed="rId2"/>
          <a:stretch>
            <a:fillRect/>
          </a:stretch>
        </p:blipFill>
        <p:spPr>
          <a:xfrm>
            <a:off x="5972175" y="1590140"/>
            <a:ext cx="2947713" cy="4283835"/>
          </a:xfrm>
          <a:prstGeom prst="rect">
            <a:avLst/>
          </a:prstGeom>
        </p:spPr>
      </p:pic>
      <p:pic>
        <p:nvPicPr>
          <p:cNvPr id="8" name="Picture 7" descr="A close up of a poster&#10;&#10;AI-generated content may be incorrect.">
            <a:extLst>
              <a:ext uri="{FF2B5EF4-FFF2-40B4-BE49-F238E27FC236}">
                <a16:creationId xmlns:a16="http://schemas.microsoft.com/office/drawing/2014/main" id="{5B6A646B-3D24-698F-653C-4D4E3CACE3AC}"/>
              </a:ext>
            </a:extLst>
          </p:cNvPr>
          <p:cNvPicPr>
            <a:picLocks noChangeAspect="1"/>
          </p:cNvPicPr>
          <p:nvPr/>
        </p:nvPicPr>
        <p:blipFill>
          <a:blip r:embed="rId3"/>
          <a:stretch>
            <a:fillRect/>
          </a:stretch>
        </p:blipFill>
        <p:spPr>
          <a:xfrm>
            <a:off x="9035549" y="1590140"/>
            <a:ext cx="3023378" cy="4292668"/>
          </a:xfrm>
          <a:prstGeom prst="rect">
            <a:avLst/>
          </a:prstGeom>
        </p:spPr>
      </p:pic>
    </p:spTree>
    <p:extLst>
      <p:ext uri="{BB962C8B-B14F-4D97-AF65-F5344CB8AC3E}">
        <p14:creationId xmlns:p14="http://schemas.microsoft.com/office/powerpoint/2010/main" val="2582897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225D-C724-D939-A53D-238291943591}"/>
              </a:ext>
            </a:extLst>
          </p:cNvPr>
          <p:cNvSpPr>
            <a:spLocks noGrp="1"/>
          </p:cNvSpPr>
          <p:nvPr>
            <p:ph type="title"/>
          </p:nvPr>
        </p:nvSpPr>
        <p:spPr/>
        <p:txBody>
          <a:bodyPr/>
          <a:lstStyle/>
          <a:p>
            <a:r>
              <a:rPr lang="en-US" dirty="0"/>
              <a:t>Key parts of an insect to look for</a:t>
            </a:r>
            <a:endParaRPr lang="en-GB" dirty="0"/>
          </a:p>
        </p:txBody>
      </p:sp>
      <p:sp>
        <p:nvSpPr>
          <p:cNvPr id="3" name="Content Placeholder 2">
            <a:extLst>
              <a:ext uri="{FF2B5EF4-FFF2-40B4-BE49-F238E27FC236}">
                <a16:creationId xmlns:a16="http://schemas.microsoft.com/office/drawing/2014/main" id="{D0DA4106-BF62-1BBE-5673-4B19E277BF80}"/>
              </a:ext>
            </a:extLst>
          </p:cNvPr>
          <p:cNvSpPr>
            <a:spLocks noGrp="1"/>
          </p:cNvSpPr>
          <p:nvPr>
            <p:ph idx="1"/>
          </p:nvPr>
        </p:nvSpPr>
        <p:spPr/>
        <p:txBody>
          <a:bodyPr vert="horz" lIns="91440" tIns="45720" rIns="91440" bIns="45720" rtlCol="0" anchor="t">
            <a:normAutofit/>
          </a:bodyPr>
          <a:lstStyle/>
          <a:p>
            <a:r>
              <a:rPr lang="en-US">
                <a:latin typeface="Work Sans"/>
              </a:rPr>
              <a:t>size – large?</a:t>
            </a:r>
          </a:p>
          <a:p>
            <a:r>
              <a:rPr lang="en-US">
                <a:latin typeface="Work Sans"/>
              </a:rPr>
              <a:t>fuzziness – all over?</a:t>
            </a:r>
          </a:p>
          <a:p>
            <a:r>
              <a:rPr lang="en-US">
                <a:latin typeface="Work Sans"/>
              </a:rPr>
              <a:t>antennae</a:t>
            </a:r>
            <a:r>
              <a:rPr lang="en-US" dirty="0">
                <a:latin typeface="Work Sans"/>
              </a:rPr>
              <a:t> – long or short?</a:t>
            </a:r>
          </a:p>
          <a:p>
            <a:r>
              <a:rPr lang="en-US">
                <a:latin typeface="Work Sans"/>
              </a:rPr>
              <a:t>waist – pinched?</a:t>
            </a:r>
          </a:p>
          <a:p>
            <a:r>
              <a:rPr lang="en-US">
                <a:latin typeface="Work Sans"/>
              </a:rPr>
              <a:t>eyes – big eyes?</a:t>
            </a:r>
          </a:p>
          <a:p>
            <a:endParaRPr lang="en-GB" dirty="0"/>
          </a:p>
        </p:txBody>
      </p:sp>
      <p:pic>
        <p:nvPicPr>
          <p:cNvPr id="6146" name="Picture 2">
            <a:extLst>
              <a:ext uri="{FF2B5EF4-FFF2-40B4-BE49-F238E27FC236}">
                <a16:creationId xmlns:a16="http://schemas.microsoft.com/office/drawing/2014/main" id="{A808A2A5-EE5A-E701-FDEF-817A05AD5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8"/>
          <a:stretch>
            <a:fillRect/>
          </a:stretch>
        </p:blipFill>
        <p:spPr bwMode="auto">
          <a:xfrm rot="5400000">
            <a:off x="8560101" y="3648229"/>
            <a:ext cx="3170945" cy="267900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F10D690-EAC5-2A4F-E221-F922251EB0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91" r="9783"/>
          <a:stretch>
            <a:fillRect/>
          </a:stretch>
        </p:blipFill>
        <p:spPr bwMode="auto">
          <a:xfrm>
            <a:off x="5531201" y="2248844"/>
            <a:ext cx="3015086" cy="28314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6DC2FA89-7712-A111-0D3D-8A0011244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6070" y="284794"/>
            <a:ext cx="2679009" cy="285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161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8C50-3895-FE87-5287-0E8F75F66E79}"/>
              </a:ext>
            </a:extLst>
          </p:cNvPr>
          <p:cNvSpPr>
            <a:spLocks noGrp="1"/>
          </p:cNvSpPr>
          <p:nvPr>
            <p:ph type="title"/>
          </p:nvPr>
        </p:nvSpPr>
        <p:spPr/>
        <p:txBody>
          <a:bodyPr/>
          <a:lstStyle/>
          <a:p>
            <a:r>
              <a:rPr lang="en-US">
                <a:latin typeface="Work Sans"/>
              </a:rPr>
              <a:t>Bumblebees and look-alikes</a:t>
            </a:r>
            <a:endParaRPr lang="en-US" dirty="0"/>
          </a:p>
        </p:txBody>
      </p:sp>
      <p:pic>
        <p:nvPicPr>
          <p:cNvPr id="3" name="Content Placeholder 2" descr="A close up of a bee&#10;&#10;AI-generated content may be incorrect.">
            <a:extLst>
              <a:ext uri="{FF2B5EF4-FFF2-40B4-BE49-F238E27FC236}">
                <a16:creationId xmlns:a16="http://schemas.microsoft.com/office/drawing/2014/main" id="{3767E85C-0211-B059-A480-6B4DEA36833B}"/>
              </a:ext>
            </a:extLst>
          </p:cNvPr>
          <p:cNvPicPr>
            <a:picLocks noGrp="1" noChangeAspect="1"/>
          </p:cNvPicPr>
          <p:nvPr>
            <p:ph idx="1"/>
          </p:nvPr>
        </p:nvPicPr>
        <p:blipFill>
          <a:blip r:embed="rId2"/>
          <a:srcRect b="4186"/>
          <a:stretch>
            <a:fillRect/>
          </a:stretch>
        </p:blipFill>
        <p:spPr>
          <a:xfrm>
            <a:off x="6094083" y="2010714"/>
            <a:ext cx="6029036" cy="2829596"/>
          </a:xfrm>
          <a:prstGeom prst="rect">
            <a:avLst/>
          </a:prstGeom>
        </p:spPr>
      </p:pic>
      <p:sp>
        <p:nvSpPr>
          <p:cNvPr id="9" name="Content Placeholder 8">
            <a:extLst>
              <a:ext uri="{FF2B5EF4-FFF2-40B4-BE49-F238E27FC236}">
                <a16:creationId xmlns:a16="http://schemas.microsoft.com/office/drawing/2014/main" id="{97937E83-1DC1-3641-AD8F-ACCAC43ED8EB}"/>
              </a:ext>
            </a:extLst>
          </p:cNvPr>
          <p:cNvSpPr>
            <a:spLocks noGrp="1"/>
          </p:cNvSpPr>
          <p:nvPr>
            <p:ph idx="10"/>
          </p:nvPr>
        </p:nvSpPr>
        <p:spPr>
          <a:xfrm>
            <a:off x="462751" y="2016233"/>
            <a:ext cx="5386192" cy="4498475"/>
          </a:xfrm>
        </p:spPr>
        <p:txBody>
          <a:bodyPr vert="horz" lIns="91440" tIns="45720" rIns="91440" bIns="45720" rtlCol="0" anchor="t">
            <a:normAutofit/>
          </a:bodyPr>
          <a:lstStyle/>
          <a:p>
            <a:r>
              <a:rPr lang="en-US" b="1" dirty="0">
                <a:latin typeface="Work Sans"/>
              </a:rPr>
              <a:t>large round </a:t>
            </a:r>
            <a:r>
              <a:rPr lang="en-US" dirty="0">
                <a:latin typeface="Work Sans"/>
              </a:rPr>
              <a:t>bees that are</a:t>
            </a:r>
            <a:r>
              <a:rPr lang="en-US" b="1" dirty="0">
                <a:latin typeface="Work Sans"/>
              </a:rPr>
              <a:t> fuzzy all over</a:t>
            </a:r>
            <a:r>
              <a:rPr lang="en-US" dirty="0">
                <a:latin typeface="Work Sans"/>
              </a:rPr>
              <a:t> </a:t>
            </a:r>
          </a:p>
          <a:p>
            <a:endParaRPr lang="en-US" dirty="0">
              <a:latin typeface="Work Sans"/>
            </a:endParaRPr>
          </a:p>
          <a:p>
            <a:r>
              <a:rPr lang="en-US" dirty="0">
                <a:latin typeface="Work Sans"/>
              </a:rPr>
              <a:t>black with bands (yellow, white or orange), or they can be all-over gingery-blonde</a:t>
            </a:r>
            <a:endParaRPr lang="en-US"/>
          </a:p>
        </p:txBody>
      </p:sp>
    </p:spTree>
    <p:extLst>
      <p:ext uri="{BB962C8B-B14F-4D97-AF65-F5344CB8AC3E}">
        <p14:creationId xmlns:p14="http://schemas.microsoft.com/office/powerpoint/2010/main" val="2259031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96A9-90D3-0CE4-D8F5-E91AE66BBB0D}"/>
              </a:ext>
            </a:extLst>
          </p:cNvPr>
          <p:cNvSpPr>
            <a:spLocks noGrp="1"/>
          </p:cNvSpPr>
          <p:nvPr>
            <p:ph type="title"/>
          </p:nvPr>
        </p:nvSpPr>
        <p:spPr/>
        <p:txBody>
          <a:bodyPr/>
          <a:lstStyle/>
          <a:p>
            <a:r>
              <a:rPr lang="en-GB">
                <a:latin typeface="Work Sans"/>
              </a:rPr>
              <a:t>Key vocabulary</a:t>
            </a:r>
            <a:endParaRPr lang="en-US">
              <a:latin typeface="Work Sans"/>
            </a:endParaRPr>
          </a:p>
        </p:txBody>
      </p:sp>
      <p:sp>
        <p:nvSpPr>
          <p:cNvPr id="3" name="Content Placeholder 2">
            <a:extLst>
              <a:ext uri="{FF2B5EF4-FFF2-40B4-BE49-F238E27FC236}">
                <a16:creationId xmlns:a16="http://schemas.microsoft.com/office/drawing/2014/main" id="{FB1B455C-47A8-8DD8-5771-A7FEFFFCFC70}"/>
              </a:ext>
            </a:extLst>
          </p:cNvPr>
          <p:cNvSpPr>
            <a:spLocks noGrp="1"/>
          </p:cNvSpPr>
          <p:nvPr>
            <p:ph idx="1"/>
          </p:nvPr>
        </p:nvSpPr>
        <p:spPr>
          <a:xfrm>
            <a:off x="551146" y="1710685"/>
            <a:ext cx="11235346" cy="4466278"/>
          </a:xfrm>
        </p:spPr>
        <p:txBody>
          <a:bodyPr vert="horz" lIns="91440" tIns="45720" rIns="91440" bIns="45720" rtlCol="0" anchor="t">
            <a:normAutofit/>
          </a:bodyPr>
          <a:lstStyle/>
          <a:p>
            <a:pPr marL="0" indent="0">
              <a:buNone/>
            </a:pPr>
            <a:endParaRPr lang="en-US"/>
          </a:p>
          <a:p>
            <a:endParaRPr lang="en-US"/>
          </a:p>
        </p:txBody>
      </p:sp>
      <p:graphicFrame>
        <p:nvGraphicFramePr>
          <p:cNvPr id="6" name="Table 5">
            <a:extLst>
              <a:ext uri="{FF2B5EF4-FFF2-40B4-BE49-F238E27FC236}">
                <a16:creationId xmlns:a16="http://schemas.microsoft.com/office/drawing/2014/main" id="{2717A4CD-339F-F4E7-4007-19474255C2CD}"/>
              </a:ext>
            </a:extLst>
          </p:cNvPr>
          <p:cNvGraphicFramePr>
            <a:graphicFrameLocks noGrp="1"/>
          </p:cNvGraphicFramePr>
          <p:nvPr>
            <p:extLst>
              <p:ext uri="{D42A27DB-BD31-4B8C-83A1-F6EECF244321}">
                <p14:modId xmlns:p14="http://schemas.microsoft.com/office/powerpoint/2010/main" val="1327669899"/>
              </p:ext>
            </p:extLst>
          </p:nvPr>
        </p:nvGraphicFramePr>
        <p:xfrm>
          <a:off x="600075" y="1948299"/>
          <a:ext cx="10991850" cy="3462780"/>
        </p:xfrm>
        <a:graphic>
          <a:graphicData uri="http://schemas.openxmlformats.org/drawingml/2006/table">
            <a:tbl>
              <a:tblPr bandRow="1">
                <a:tableStyleId>{5C22544A-7EE6-4342-B048-85BDC9FD1C3A}</a:tableStyleId>
              </a:tblPr>
              <a:tblGrid>
                <a:gridCol w="2275180">
                  <a:extLst>
                    <a:ext uri="{9D8B030D-6E8A-4147-A177-3AD203B41FA5}">
                      <a16:colId xmlns:a16="http://schemas.microsoft.com/office/drawing/2014/main" val="797646551"/>
                    </a:ext>
                  </a:extLst>
                </a:gridCol>
                <a:gridCol w="8716670">
                  <a:extLst>
                    <a:ext uri="{9D8B030D-6E8A-4147-A177-3AD203B41FA5}">
                      <a16:colId xmlns:a16="http://schemas.microsoft.com/office/drawing/2014/main" val="777315653"/>
                    </a:ext>
                  </a:extLst>
                </a:gridCol>
              </a:tblGrid>
              <a:tr h="861576">
                <a:tc>
                  <a:txBody>
                    <a:bodyPr/>
                    <a:lstStyle/>
                    <a:p>
                      <a:pPr algn="l" rtl="0" fontAlgn="base">
                        <a:lnSpc>
                          <a:spcPts val="2100"/>
                        </a:lnSpc>
                        <a:buNone/>
                      </a:pPr>
                      <a:r>
                        <a:rPr lang="en-GB" sz="2400" b="1" i="0" u="none" strike="noStrike">
                          <a:solidFill>
                            <a:srgbClr val="132F1D"/>
                          </a:solidFill>
                          <a:effectLst/>
                          <a:latin typeface="Work Sans" pitchFamily="2" charset="0"/>
                        </a:rPr>
                        <a:t>Habitat</a:t>
                      </a:r>
                      <a:endParaRPr lang="en-GB" b="1"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ct val="100000"/>
                        </a:lnSpc>
                        <a:buNone/>
                      </a:pPr>
                      <a:r>
                        <a:rPr lang="en-GB" sz="2400" b="0" i="0" u="none" strike="noStrike" dirty="0">
                          <a:solidFill>
                            <a:srgbClr val="132F1D"/>
                          </a:solidFill>
                          <a:effectLst/>
                          <a:latin typeface="Work Sans" pitchFamily="2" charset="0"/>
                        </a:rPr>
                        <a:t>The place where an animal, plant or other organism lives</a:t>
                      </a:r>
                      <a:endParaRPr lang="en-GB" b="1" i="0" dirty="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282197380"/>
                  </a:ext>
                </a:extLst>
              </a:tr>
              <a:tr h="1399049">
                <a:tc>
                  <a:txBody>
                    <a:bodyPr/>
                    <a:lstStyle/>
                    <a:p>
                      <a:pPr algn="l" rtl="0" fontAlgn="base">
                        <a:lnSpc>
                          <a:spcPts val="2100"/>
                        </a:lnSpc>
                        <a:buNone/>
                      </a:pPr>
                      <a:r>
                        <a:rPr lang="en-GB" sz="2400" b="1" i="0">
                          <a:solidFill>
                            <a:srgbClr val="132F1D"/>
                          </a:solidFill>
                          <a:effectLst/>
                          <a:latin typeface="Work Sans" pitchFamily="2" charset="0"/>
                        </a:rPr>
                        <a:t>Quadrat</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ct val="100000"/>
                        </a:lnSpc>
                        <a:buNone/>
                      </a:pPr>
                      <a:r>
                        <a:rPr lang="en-GB" sz="2400" b="0" i="0" dirty="0">
                          <a:solidFill>
                            <a:srgbClr val="132F1D"/>
                          </a:solidFill>
                          <a:effectLst/>
                          <a:latin typeface="Work Sans"/>
                        </a:rPr>
                        <a:t>A frame that outlines a sample area in a survey. </a:t>
                      </a:r>
                    </a:p>
                    <a:p>
                      <a:pPr algn="l" rtl="0" fontAlgn="base">
                        <a:lnSpc>
                          <a:spcPct val="100000"/>
                        </a:lnSpc>
                        <a:buNone/>
                      </a:pPr>
                      <a:r>
                        <a:rPr lang="en-GB" sz="2400" b="0" i="0" dirty="0">
                          <a:solidFill>
                            <a:srgbClr val="132F1D"/>
                          </a:solidFill>
                          <a:effectLst/>
                          <a:latin typeface="Work Sans"/>
                        </a:rPr>
                        <a:t>Often a quadrat is 50cm by 50cm, or one quarter of a </a:t>
                      </a:r>
                      <a:r>
                        <a:rPr lang="en-GB" sz="2400" b="0" i="0">
                          <a:solidFill>
                            <a:srgbClr val="132F1D"/>
                          </a:solidFill>
                          <a:effectLst/>
                          <a:latin typeface="Work Sans"/>
                        </a:rPr>
                        <a:t>square metre.</a:t>
                      </a: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20266392"/>
                  </a:ext>
                </a:extLst>
              </a:tr>
              <a:tr h="1202155">
                <a:tc>
                  <a:txBody>
                    <a:bodyPr/>
                    <a:lstStyle/>
                    <a:p>
                      <a:pPr algn="l" rtl="0" fontAlgn="base">
                        <a:lnSpc>
                          <a:spcPts val="2100"/>
                        </a:lnSpc>
                        <a:buNone/>
                      </a:pPr>
                      <a:r>
                        <a:rPr lang="en-GB" sz="2400" b="1" i="0">
                          <a:solidFill>
                            <a:srgbClr val="132F1D"/>
                          </a:solidFill>
                          <a:effectLst/>
                          <a:latin typeface="Work Sans"/>
                        </a:rPr>
                        <a:t>Pollinator</a:t>
                      </a:r>
                      <a:endParaRPr lang="en-US"/>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2400" b="0" i="0" u="none" strike="noStrike" noProof="0" dirty="0">
                          <a:solidFill>
                            <a:srgbClr val="132F1D"/>
                          </a:solidFill>
                          <a:effectLst/>
                          <a:latin typeface="Work Sans"/>
                        </a:rPr>
                        <a:t>Something, such as an insect, that carries pollen from one plant or part of a plant to another </a:t>
                      </a:r>
                      <a:endParaRPr lang="en-GB" dirty="0">
                        <a:latin typeface="Work Sans"/>
                      </a:endParaRPr>
                    </a:p>
                    <a:p>
                      <a:pPr lvl="0" algn="l">
                        <a:lnSpc>
                          <a:spcPct val="100000"/>
                        </a:lnSpc>
                        <a:spcBef>
                          <a:spcPts val="0"/>
                        </a:spcBef>
                        <a:spcAft>
                          <a:spcPts val="0"/>
                        </a:spcAft>
                        <a:buNone/>
                      </a:pPr>
                      <a:endParaRPr lang="en-GB" dirty="0"/>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05605833"/>
                  </a:ext>
                </a:extLst>
              </a:tr>
            </a:tbl>
          </a:graphicData>
        </a:graphic>
      </p:graphicFrame>
    </p:spTree>
    <p:extLst>
      <p:ext uri="{BB962C8B-B14F-4D97-AF65-F5344CB8AC3E}">
        <p14:creationId xmlns:p14="http://schemas.microsoft.com/office/powerpoint/2010/main" val="1631901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3F778-A9F3-0AEF-0A7B-BA70A9FC3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D8C0FD-FE64-9FED-4CE7-5D9FF033AD75}"/>
              </a:ext>
            </a:extLst>
          </p:cNvPr>
          <p:cNvSpPr>
            <a:spLocks noGrp="1"/>
          </p:cNvSpPr>
          <p:nvPr>
            <p:ph type="title"/>
          </p:nvPr>
        </p:nvSpPr>
        <p:spPr/>
        <p:txBody>
          <a:bodyPr/>
          <a:lstStyle/>
          <a:p>
            <a:r>
              <a:rPr lang="en-US">
                <a:latin typeface="Work Sans"/>
              </a:rPr>
              <a:t>Honeybees</a:t>
            </a:r>
            <a:endParaRPr lang="en-US"/>
          </a:p>
        </p:txBody>
      </p:sp>
      <p:sp>
        <p:nvSpPr>
          <p:cNvPr id="3" name="Content Placeholder 2">
            <a:extLst>
              <a:ext uri="{FF2B5EF4-FFF2-40B4-BE49-F238E27FC236}">
                <a16:creationId xmlns:a16="http://schemas.microsoft.com/office/drawing/2014/main" id="{4DB9D17C-8214-4442-FF08-A6F70CA550FB}"/>
              </a:ext>
            </a:extLst>
          </p:cNvPr>
          <p:cNvSpPr>
            <a:spLocks noGrp="1"/>
          </p:cNvSpPr>
          <p:nvPr>
            <p:ph idx="1"/>
          </p:nvPr>
        </p:nvSpPr>
        <p:spPr>
          <a:xfrm>
            <a:off x="561878" y="2139981"/>
            <a:ext cx="5386192" cy="4498475"/>
          </a:xfrm>
        </p:spPr>
        <p:txBody>
          <a:bodyPr vert="horz" lIns="91440" tIns="45720" rIns="91440" bIns="45720" rtlCol="0" anchor="t">
            <a:normAutofit/>
          </a:bodyPr>
          <a:lstStyle/>
          <a:p>
            <a:r>
              <a:rPr lang="en-US" b="1"/>
              <a:t>stripy orangey-brown</a:t>
            </a:r>
            <a:endParaRPr lang="en-US"/>
          </a:p>
          <a:p>
            <a:endParaRPr lang="en-US" b="1" dirty="0">
              <a:latin typeface="Work Sans"/>
            </a:endParaRPr>
          </a:p>
          <a:p>
            <a:r>
              <a:rPr lang="en-US"/>
              <a:t>have a</a:t>
            </a:r>
            <a:r>
              <a:rPr lang="en-US" b="1"/>
              <a:t> flat and wide back leg </a:t>
            </a:r>
            <a:r>
              <a:rPr lang="en-US"/>
              <a:t>to carry pollen, often be seen on the back leg </a:t>
            </a:r>
          </a:p>
          <a:p>
            <a:endParaRPr lang="en-US" dirty="0"/>
          </a:p>
        </p:txBody>
      </p:sp>
      <p:pic>
        <p:nvPicPr>
          <p:cNvPr id="5" name="Content Placeholder 4" descr="A bee on a white flower&#10;&#10;AI-generated content may be incorrect.">
            <a:extLst>
              <a:ext uri="{FF2B5EF4-FFF2-40B4-BE49-F238E27FC236}">
                <a16:creationId xmlns:a16="http://schemas.microsoft.com/office/drawing/2014/main" id="{EF4A227D-38B8-9C12-74DE-76646E518788}"/>
              </a:ext>
            </a:extLst>
          </p:cNvPr>
          <p:cNvPicPr>
            <a:picLocks noGrp="1" noChangeAspect="1"/>
          </p:cNvPicPr>
          <p:nvPr>
            <p:ph idx="10"/>
          </p:nvPr>
        </p:nvPicPr>
        <p:blipFill>
          <a:blip r:embed="rId2"/>
          <a:stretch>
            <a:fillRect/>
          </a:stretch>
        </p:blipFill>
        <p:spPr>
          <a:xfrm>
            <a:off x="6354635" y="2137830"/>
            <a:ext cx="5002503" cy="2570945"/>
          </a:xfrm>
          <a:prstGeom prst="rect">
            <a:avLst/>
          </a:prstGeom>
        </p:spPr>
      </p:pic>
    </p:spTree>
    <p:extLst>
      <p:ext uri="{BB962C8B-B14F-4D97-AF65-F5344CB8AC3E}">
        <p14:creationId xmlns:p14="http://schemas.microsoft.com/office/powerpoint/2010/main" val="1817009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9FCE8-413A-35EA-9B38-851AB58EE9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75893A-A265-F5CE-C8D1-1D5EADB0E15F}"/>
              </a:ext>
            </a:extLst>
          </p:cNvPr>
          <p:cNvSpPr>
            <a:spLocks noGrp="1"/>
          </p:cNvSpPr>
          <p:nvPr>
            <p:ph type="title"/>
          </p:nvPr>
        </p:nvSpPr>
        <p:spPr/>
        <p:txBody>
          <a:bodyPr/>
          <a:lstStyle/>
          <a:p>
            <a:r>
              <a:rPr lang="en-US">
                <a:latin typeface="Work Sans"/>
              </a:rPr>
              <a:t>Solitary bees</a:t>
            </a:r>
            <a:endParaRPr lang="en-US"/>
          </a:p>
        </p:txBody>
      </p:sp>
      <p:sp>
        <p:nvSpPr>
          <p:cNvPr id="3" name="Content Placeholder 2">
            <a:extLst>
              <a:ext uri="{FF2B5EF4-FFF2-40B4-BE49-F238E27FC236}">
                <a16:creationId xmlns:a16="http://schemas.microsoft.com/office/drawing/2014/main" id="{624AE1DB-121F-20A0-8550-4A8F8040C389}"/>
              </a:ext>
            </a:extLst>
          </p:cNvPr>
          <p:cNvSpPr>
            <a:spLocks noGrp="1"/>
          </p:cNvSpPr>
          <p:nvPr>
            <p:ph idx="1"/>
          </p:nvPr>
        </p:nvSpPr>
        <p:spPr>
          <a:xfrm>
            <a:off x="551146" y="2258037"/>
            <a:ext cx="5386192" cy="4498475"/>
          </a:xfrm>
        </p:spPr>
        <p:txBody>
          <a:bodyPr vert="horz" lIns="91440" tIns="45720" rIns="91440" bIns="45720" rtlCol="0" anchor="t">
            <a:normAutofit/>
          </a:bodyPr>
          <a:lstStyle/>
          <a:p>
            <a:r>
              <a:rPr lang="en-US" dirty="0">
                <a:latin typeface="Work Sans"/>
              </a:rPr>
              <a:t>come in</a:t>
            </a:r>
            <a:r>
              <a:rPr lang="en-US" b="1" dirty="0">
                <a:latin typeface="Work Sans"/>
              </a:rPr>
              <a:t> many </a:t>
            </a:r>
            <a:r>
              <a:rPr lang="en-US" b="1" dirty="0" err="1">
                <a:latin typeface="Work Sans"/>
              </a:rPr>
              <a:t>colours</a:t>
            </a:r>
            <a:r>
              <a:rPr lang="en-US" b="1" dirty="0">
                <a:latin typeface="Work Sans"/>
              </a:rPr>
              <a:t> and sizes </a:t>
            </a:r>
            <a:endParaRPr lang="en-US" dirty="0">
              <a:latin typeface="Work Sans"/>
            </a:endParaRPr>
          </a:p>
          <a:p>
            <a:endParaRPr lang="en-US" dirty="0">
              <a:latin typeface="Work Sans"/>
            </a:endParaRPr>
          </a:p>
          <a:p>
            <a:r>
              <a:rPr lang="en-US" dirty="0">
                <a:latin typeface="Work Sans"/>
              </a:rPr>
              <a:t>smaller than bumblebees, they may be slightly hairy but </a:t>
            </a:r>
            <a:r>
              <a:rPr lang="en-US" b="1" dirty="0">
                <a:latin typeface="Work Sans"/>
              </a:rPr>
              <a:t>aren’t fuzzy all over</a:t>
            </a:r>
            <a:endParaRPr lang="en-US" dirty="0">
              <a:latin typeface="Work Sans"/>
            </a:endParaRPr>
          </a:p>
        </p:txBody>
      </p:sp>
      <p:pic>
        <p:nvPicPr>
          <p:cNvPr id="5" name="Content Placeholder 4" descr="A bee on a flower&#10;&#10;AI-generated content may be incorrect.">
            <a:extLst>
              <a:ext uri="{FF2B5EF4-FFF2-40B4-BE49-F238E27FC236}">
                <a16:creationId xmlns:a16="http://schemas.microsoft.com/office/drawing/2014/main" id="{02E4A0AF-4D07-6182-8AD3-04A9A8D47914}"/>
              </a:ext>
            </a:extLst>
          </p:cNvPr>
          <p:cNvPicPr>
            <a:picLocks noGrp="1" noChangeAspect="1"/>
          </p:cNvPicPr>
          <p:nvPr>
            <p:ph idx="10"/>
          </p:nvPr>
        </p:nvPicPr>
        <p:blipFill>
          <a:blip r:embed="rId2"/>
          <a:stretch>
            <a:fillRect/>
          </a:stretch>
        </p:blipFill>
        <p:spPr>
          <a:xfrm>
            <a:off x="6093504" y="2018433"/>
            <a:ext cx="5556964" cy="2487768"/>
          </a:xfrm>
          <a:prstGeom prst="rect">
            <a:avLst/>
          </a:prstGeom>
        </p:spPr>
      </p:pic>
    </p:spTree>
    <p:extLst>
      <p:ext uri="{BB962C8B-B14F-4D97-AF65-F5344CB8AC3E}">
        <p14:creationId xmlns:p14="http://schemas.microsoft.com/office/powerpoint/2010/main" val="400500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064EF-379F-E21B-A4B1-B95416554A33}"/>
              </a:ext>
            </a:extLst>
          </p:cNvPr>
          <p:cNvSpPr>
            <a:spLocks noGrp="1"/>
          </p:cNvSpPr>
          <p:nvPr>
            <p:ph type="title"/>
          </p:nvPr>
        </p:nvSpPr>
        <p:spPr/>
        <p:txBody>
          <a:bodyPr/>
          <a:lstStyle/>
          <a:p>
            <a:r>
              <a:rPr lang="en-US" dirty="0"/>
              <a:t>Honeybee, solitary bee or bumblebee?</a:t>
            </a:r>
            <a:endParaRPr lang="en-GB" dirty="0"/>
          </a:p>
        </p:txBody>
      </p:sp>
      <p:pic>
        <p:nvPicPr>
          <p:cNvPr id="1028" name="Picture 4">
            <a:extLst>
              <a:ext uri="{FF2B5EF4-FFF2-40B4-BE49-F238E27FC236}">
                <a16:creationId xmlns:a16="http://schemas.microsoft.com/office/drawing/2014/main" id="{A190DAFD-2977-698F-6DA9-74E23E9BE6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5" b="25692"/>
          <a:stretch>
            <a:fillRect/>
          </a:stretch>
        </p:blipFill>
        <p:spPr bwMode="auto">
          <a:xfrm>
            <a:off x="314818" y="1189974"/>
            <a:ext cx="3680022" cy="54660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DAE5C1C-18D9-4422-DE88-1937603056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37" t="10601" r="3613"/>
          <a:stretch>
            <a:fillRect/>
          </a:stretch>
        </p:blipFill>
        <p:spPr bwMode="auto">
          <a:xfrm>
            <a:off x="8388479" y="1189974"/>
            <a:ext cx="3722383" cy="54660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6548F0-2FD2-C884-13FD-99927A364B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97" b="6336"/>
          <a:stretch>
            <a:fillRect/>
          </a:stretch>
        </p:blipFill>
        <p:spPr bwMode="auto">
          <a:xfrm>
            <a:off x="4200106" y="1189974"/>
            <a:ext cx="3983106" cy="54660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0D31949-AA07-292C-BE76-96000BC6D87C}"/>
              </a:ext>
            </a:extLst>
          </p:cNvPr>
          <p:cNvSpPr txBox="1"/>
          <p:nvPr/>
        </p:nvSpPr>
        <p:spPr>
          <a:xfrm>
            <a:off x="314818" y="1189974"/>
            <a:ext cx="1455848" cy="369332"/>
          </a:xfrm>
          <a:prstGeom prst="rect">
            <a:avLst/>
          </a:prstGeom>
          <a:noFill/>
        </p:spPr>
        <p:txBody>
          <a:bodyPr wrap="none" rtlCol="0">
            <a:spAutoFit/>
          </a:bodyPr>
          <a:lstStyle/>
          <a:p>
            <a:r>
              <a:rPr lang="en-US" b="1" dirty="0">
                <a:solidFill>
                  <a:schemeClr val="bg2"/>
                </a:solidFill>
                <a:latin typeface="Work Sans" pitchFamily="2" charset="0"/>
              </a:rPr>
              <a:t>Bumblebee</a:t>
            </a:r>
            <a:endParaRPr lang="en-GB" b="1" dirty="0">
              <a:solidFill>
                <a:schemeClr val="bg2"/>
              </a:solidFill>
              <a:latin typeface="Work Sans" pitchFamily="2" charset="0"/>
            </a:endParaRPr>
          </a:p>
        </p:txBody>
      </p:sp>
      <p:sp>
        <p:nvSpPr>
          <p:cNvPr id="20" name="TextBox 19">
            <a:extLst>
              <a:ext uri="{FF2B5EF4-FFF2-40B4-BE49-F238E27FC236}">
                <a16:creationId xmlns:a16="http://schemas.microsoft.com/office/drawing/2014/main" id="{2D544D32-2EDD-B342-2AB3-3393D42A316F}"/>
              </a:ext>
            </a:extLst>
          </p:cNvPr>
          <p:cNvSpPr txBox="1"/>
          <p:nvPr/>
        </p:nvSpPr>
        <p:spPr>
          <a:xfrm>
            <a:off x="4200106" y="1189974"/>
            <a:ext cx="1309974" cy="369332"/>
          </a:xfrm>
          <a:prstGeom prst="rect">
            <a:avLst/>
          </a:prstGeom>
          <a:noFill/>
        </p:spPr>
        <p:txBody>
          <a:bodyPr wrap="none" rtlCol="0">
            <a:spAutoFit/>
          </a:bodyPr>
          <a:lstStyle/>
          <a:p>
            <a:r>
              <a:rPr lang="en-US" b="1" dirty="0">
                <a:solidFill>
                  <a:schemeClr val="bg2"/>
                </a:solidFill>
                <a:latin typeface="Work Sans" pitchFamily="2" charset="0"/>
              </a:rPr>
              <a:t>Honeybee</a:t>
            </a:r>
            <a:endParaRPr lang="en-GB" b="1" dirty="0">
              <a:solidFill>
                <a:schemeClr val="bg2"/>
              </a:solidFill>
              <a:latin typeface="Work Sans" pitchFamily="2" charset="0"/>
            </a:endParaRPr>
          </a:p>
        </p:txBody>
      </p:sp>
      <p:sp>
        <p:nvSpPr>
          <p:cNvPr id="21" name="TextBox 20">
            <a:extLst>
              <a:ext uri="{FF2B5EF4-FFF2-40B4-BE49-F238E27FC236}">
                <a16:creationId xmlns:a16="http://schemas.microsoft.com/office/drawing/2014/main" id="{62A9E65A-5403-DACF-44D4-0823CF19D8A4}"/>
              </a:ext>
            </a:extLst>
          </p:cNvPr>
          <p:cNvSpPr txBox="1"/>
          <p:nvPr/>
        </p:nvSpPr>
        <p:spPr>
          <a:xfrm>
            <a:off x="8388478" y="1189974"/>
            <a:ext cx="1553630" cy="369332"/>
          </a:xfrm>
          <a:prstGeom prst="rect">
            <a:avLst/>
          </a:prstGeom>
          <a:noFill/>
        </p:spPr>
        <p:txBody>
          <a:bodyPr wrap="none" rtlCol="0">
            <a:spAutoFit/>
          </a:bodyPr>
          <a:lstStyle/>
          <a:p>
            <a:r>
              <a:rPr lang="en-US" b="1" dirty="0">
                <a:solidFill>
                  <a:schemeClr val="bg2"/>
                </a:solidFill>
                <a:latin typeface="Work Sans" pitchFamily="2" charset="0"/>
              </a:rPr>
              <a:t>Solitary bee</a:t>
            </a:r>
            <a:endParaRPr lang="en-GB" b="1" dirty="0">
              <a:solidFill>
                <a:schemeClr val="bg2"/>
              </a:solidFill>
              <a:latin typeface="Work Sans" pitchFamily="2" charset="0"/>
            </a:endParaRPr>
          </a:p>
        </p:txBody>
      </p:sp>
    </p:spTree>
    <p:extLst>
      <p:ext uri="{BB962C8B-B14F-4D97-AF65-F5344CB8AC3E}">
        <p14:creationId xmlns:p14="http://schemas.microsoft.com/office/powerpoint/2010/main" val="237233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A77E2-EFF0-C125-597E-DA45ED1B6B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DD7F1-3C9A-E6F6-CCB8-5412D83A01C7}"/>
              </a:ext>
            </a:extLst>
          </p:cNvPr>
          <p:cNvSpPr>
            <a:spLocks noGrp="1"/>
          </p:cNvSpPr>
          <p:nvPr>
            <p:ph type="title"/>
          </p:nvPr>
        </p:nvSpPr>
        <p:spPr/>
        <p:txBody>
          <a:bodyPr/>
          <a:lstStyle/>
          <a:p>
            <a:r>
              <a:rPr lang="en-US">
                <a:latin typeface="Work Sans"/>
              </a:rPr>
              <a:t>Wasps</a:t>
            </a:r>
            <a:endParaRPr lang="en-US"/>
          </a:p>
        </p:txBody>
      </p:sp>
      <p:sp>
        <p:nvSpPr>
          <p:cNvPr id="3" name="Content Placeholder 2">
            <a:extLst>
              <a:ext uri="{FF2B5EF4-FFF2-40B4-BE49-F238E27FC236}">
                <a16:creationId xmlns:a16="http://schemas.microsoft.com/office/drawing/2014/main" id="{3BB442A4-1F64-B0D6-D74B-73F67A9EA262}"/>
              </a:ext>
            </a:extLst>
          </p:cNvPr>
          <p:cNvSpPr>
            <a:spLocks noGrp="1"/>
          </p:cNvSpPr>
          <p:nvPr>
            <p:ph idx="1"/>
          </p:nvPr>
        </p:nvSpPr>
        <p:spPr>
          <a:xfrm>
            <a:off x="551146" y="1678488"/>
            <a:ext cx="4537689" cy="4498475"/>
          </a:xfrm>
        </p:spPr>
        <p:txBody>
          <a:bodyPr vert="horz" lIns="91440" tIns="45720" rIns="91440" bIns="45720" rtlCol="0" anchor="t">
            <a:normAutofit/>
          </a:bodyPr>
          <a:lstStyle/>
          <a:p>
            <a:r>
              <a:rPr lang="en-US" dirty="0">
                <a:latin typeface="Work Sans"/>
              </a:rPr>
              <a:t>obvious antennae,</a:t>
            </a:r>
            <a:r>
              <a:rPr lang="en-US" b="1" dirty="0">
                <a:latin typeface="Work Sans"/>
              </a:rPr>
              <a:t> a narrow waist </a:t>
            </a:r>
            <a:r>
              <a:rPr lang="en-US" dirty="0">
                <a:latin typeface="Work Sans"/>
              </a:rPr>
              <a:t>and</a:t>
            </a:r>
            <a:r>
              <a:rPr lang="en-US" b="1" dirty="0">
                <a:latin typeface="Work Sans"/>
              </a:rPr>
              <a:t> do not have hairy bodies</a:t>
            </a:r>
            <a:endParaRPr lang="en-US" dirty="0">
              <a:latin typeface="Work Sans"/>
            </a:endParaRPr>
          </a:p>
          <a:p>
            <a:pPr marL="0" indent="0">
              <a:buNone/>
            </a:pPr>
            <a:endParaRPr lang="en-US" b="1" dirty="0">
              <a:latin typeface="Work Sans"/>
            </a:endParaRPr>
          </a:p>
          <a:p>
            <a:r>
              <a:rPr lang="en-US" dirty="0"/>
              <a:t>they can be striped yellow and black, shiny, or black</a:t>
            </a:r>
          </a:p>
          <a:p>
            <a:endParaRPr lang="en-US" dirty="0"/>
          </a:p>
        </p:txBody>
      </p:sp>
      <p:pic>
        <p:nvPicPr>
          <p:cNvPr id="5" name="Content Placeholder 4" descr="A black insect on a white flower&#10;&#10;AI-generated content may be incorrect.">
            <a:extLst>
              <a:ext uri="{FF2B5EF4-FFF2-40B4-BE49-F238E27FC236}">
                <a16:creationId xmlns:a16="http://schemas.microsoft.com/office/drawing/2014/main" id="{5A395178-A3D7-F1CF-0EF3-97E49FF77F9E}"/>
              </a:ext>
            </a:extLst>
          </p:cNvPr>
          <p:cNvPicPr>
            <a:picLocks noGrp="1" noChangeAspect="1"/>
          </p:cNvPicPr>
          <p:nvPr>
            <p:ph idx="10"/>
          </p:nvPr>
        </p:nvPicPr>
        <p:blipFill>
          <a:blip r:embed="rId2"/>
          <a:stretch>
            <a:fillRect/>
          </a:stretch>
        </p:blipFill>
        <p:spPr>
          <a:xfrm>
            <a:off x="5210742" y="138944"/>
            <a:ext cx="4323958" cy="2673830"/>
          </a:xfrm>
          <a:prstGeom prst="rect">
            <a:avLst/>
          </a:prstGeom>
        </p:spPr>
      </p:pic>
      <p:pic>
        <p:nvPicPr>
          <p:cNvPr id="6" name="Picture 5" descr="A black insect on a white flower&#10;&#10;AI-generated content may be incorrect.">
            <a:extLst>
              <a:ext uri="{FF2B5EF4-FFF2-40B4-BE49-F238E27FC236}">
                <a16:creationId xmlns:a16="http://schemas.microsoft.com/office/drawing/2014/main" id="{15B24585-6987-AE06-EDBD-038A19CFE5BC}"/>
              </a:ext>
            </a:extLst>
          </p:cNvPr>
          <p:cNvPicPr>
            <a:picLocks noChangeAspect="1"/>
          </p:cNvPicPr>
          <p:nvPr/>
        </p:nvPicPr>
        <p:blipFill>
          <a:blip r:embed="rId3"/>
          <a:stretch>
            <a:fillRect/>
          </a:stretch>
        </p:blipFill>
        <p:spPr>
          <a:xfrm>
            <a:off x="7452659" y="3038956"/>
            <a:ext cx="4558271" cy="2804058"/>
          </a:xfrm>
          <a:prstGeom prst="rect">
            <a:avLst/>
          </a:prstGeom>
        </p:spPr>
      </p:pic>
      <p:pic>
        <p:nvPicPr>
          <p:cNvPr id="7" name="Picture 6" descr="A bee on a flower&#10;&#10;AI-generated content may be incorrect.">
            <a:extLst>
              <a:ext uri="{FF2B5EF4-FFF2-40B4-BE49-F238E27FC236}">
                <a16:creationId xmlns:a16="http://schemas.microsoft.com/office/drawing/2014/main" id="{69422454-A208-00FE-E52A-3FAC8B61CD40}"/>
              </a:ext>
            </a:extLst>
          </p:cNvPr>
          <p:cNvPicPr>
            <a:picLocks noChangeAspect="1"/>
          </p:cNvPicPr>
          <p:nvPr/>
        </p:nvPicPr>
        <p:blipFill>
          <a:blip r:embed="rId4"/>
          <a:stretch>
            <a:fillRect/>
          </a:stretch>
        </p:blipFill>
        <p:spPr>
          <a:xfrm>
            <a:off x="3607905" y="4356568"/>
            <a:ext cx="3636034" cy="2239335"/>
          </a:xfrm>
          <a:prstGeom prst="rect">
            <a:avLst/>
          </a:prstGeom>
        </p:spPr>
      </p:pic>
    </p:spTree>
    <p:extLst>
      <p:ext uri="{BB962C8B-B14F-4D97-AF65-F5344CB8AC3E}">
        <p14:creationId xmlns:p14="http://schemas.microsoft.com/office/powerpoint/2010/main" val="1678891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0C69A-F257-BD69-79AC-20E9B2375E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DD093-64D4-75A9-4426-3C7B3A0F44CE}"/>
              </a:ext>
            </a:extLst>
          </p:cNvPr>
          <p:cNvSpPr>
            <a:spLocks noGrp="1"/>
          </p:cNvSpPr>
          <p:nvPr>
            <p:ph type="title"/>
          </p:nvPr>
        </p:nvSpPr>
        <p:spPr/>
        <p:txBody>
          <a:bodyPr/>
          <a:lstStyle/>
          <a:p>
            <a:r>
              <a:rPr lang="en-US">
                <a:latin typeface="Work Sans"/>
              </a:rPr>
              <a:t>Hoverflies</a:t>
            </a:r>
            <a:endParaRPr lang="en-US"/>
          </a:p>
        </p:txBody>
      </p:sp>
      <p:sp>
        <p:nvSpPr>
          <p:cNvPr id="3" name="Content Placeholder 2">
            <a:extLst>
              <a:ext uri="{FF2B5EF4-FFF2-40B4-BE49-F238E27FC236}">
                <a16:creationId xmlns:a16="http://schemas.microsoft.com/office/drawing/2014/main" id="{D54A3F76-DE4A-8F6F-CADC-0285DA308F2C}"/>
              </a:ext>
            </a:extLst>
          </p:cNvPr>
          <p:cNvSpPr>
            <a:spLocks noGrp="1"/>
          </p:cNvSpPr>
          <p:nvPr>
            <p:ph idx="1"/>
          </p:nvPr>
        </p:nvSpPr>
        <p:spPr>
          <a:xfrm>
            <a:off x="551145" y="1522180"/>
            <a:ext cx="6356551" cy="4076269"/>
          </a:xfrm>
        </p:spPr>
        <p:txBody>
          <a:bodyPr vert="horz" lIns="91440" tIns="45720" rIns="91440" bIns="45720" rtlCol="0" anchor="t">
            <a:normAutofit lnSpcReduction="10000"/>
          </a:bodyPr>
          <a:lstStyle/>
          <a:p>
            <a:r>
              <a:rPr lang="en-US" dirty="0">
                <a:latin typeface="Work Sans"/>
              </a:rPr>
              <a:t>have </a:t>
            </a:r>
            <a:r>
              <a:rPr lang="en-US" b="1" dirty="0">
                <a:latin typeface="Work Sans"/>
              </a:rPr>
              <a:t>tiny antennae</a:t>
            </a:r>
            <a:r>
              <a:rPr lang="en-US" dirty="0">
                <a:latin typeface="Work Sans"/>
              </a:rPr>
              <a:t> </a:t>
            </a:r>
          </a:p>
          <a:p>
            <a:endParaRPr lang="en-US" dirty="0">
              <a:latin typeface="Work Sans"/>
            </a:endParaRPr>
          </a:p>
          <a:p>
            <a:r>
              <a:rPr lang="en-US" dirty="0"/>
              <a:t>often </a:t>
            </a:r>
            <a:r>
              <a:rPr lang="en-US" b="1" dirty="0"/>
              <a:t>hover still</a:t>
            </a:r>
            <a:r>
              <a:rPr lang="en-US" dirty="0"/>
              <a:t> in the air before landing (bees and wasps have a more direct flight)</a:t>
            </a:r>
          </a:p>
          <a:p>
            <a:endParaRPr lang="en-US" dirty="0">
              <a:latin typeface="Work Sans"/>
            </a:endParaRPr>
          </a:p>
          <a:p>
            <a:r>
              <a:rPr lang="en-US" b="1" dirty="0"/>
              <a:t>often stripy</a:t>
            </a:r>
            <a:r>
              <a:rPr lang="en-US" dirty="0"/>
              <a:t> but this can be hard to see on smaller hoverflies</a:t>
            </a:r>
          </a:p>
          <a:p>
            <a:endParaRPr lang="en-US" dirty="0"/>
          </a:p>
          <a:p>
            <a:r>
              <a:rPr lang="en-US" dirty="0"/>
              <a:t>unlike wasps and bees, their </a:t>
            </a:r>
            <a:r>
              <a:rPr lang="en-US" b="1" dirty="0"/>
              <a:t>large eyes </a:t>
            </a:r>
            <a:r>
              <a:rPr lang="en-US" dirty="0"/>
              <a:t>take up most of the face</a:t>
            </a:r>
          </a:p>
          <a:p>
            <a:endParaRPr lang="en-US" dirty="0"/>
          </a:p>
        </p:txBody>
      </p:sp>
      <p:pic>
        <p:nvPicPr>
          <p:cNvPr id="5122" name="Picture 2">
            <a:extLst>
              <a:ext uri="{FF2B5EF4-FFF2-40B4-BE49-F238E27FC236}">
                <a16:creationId xmlns:a16="http://schemas.microsoft.com/office/drawing/2014/main" id="{D7FCC783-2FE2-4108-1A84-54057939D8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779"/>
          <a:stretch>
            <a:fillRect/>
          </a:stretch>
        </p:blipFill>
        <p:spPr bwMode="auto">
          <a:xfrm>
            <a:off x="7536902" y="1520686"/>
            <a:ext cx="3958509" cy="4234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763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98E3B-8734-1F60-3594-CDAD3607F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23D4E-229D-3FB5-96ED-29FE0ADD4183}"/>
              </a:ext>
            </a:extLst>
          </p:cNvPr>
          <p:cNvSpPr>
            <a:spLocks noGrp="1"/>
          </p:cNvSpPr>
          <p:nvPr>
            <p:ph type="title"/>
          </p:nvPr>
        </p:nvSpPr>
        <p:spPr/>
        <p:txBody>
          <a:bodyPr/>
          <a:lstStyle/>
          <a:p>
            <a:r>
              <a:rPr lang="en-US" dirty="0">
                <a:latin typeface="Work Sans"/>
              </a:rPr>
              <a:t>Other </a:t>
            </a:r>
            <a:r>
              <a:rPr lang="en-US">
                <a:latin typeface="Work Sans"/>
              </a:rPr>
              <a:t>flies</a:t>
            </a:r>
            <a:endParaRPr lang="en-US"/>
          </a:p>
        </p:txBody>
      </p:sp>
      <p:sp>
        <p:nvSpPr>
          <p:cNvPr id="3" name="Content Placeholder 2">
            <a:extLst>
              <a:ext uri="{FF2B5EF4-FFF2-40B4-BE49-F238E27FC236}">
                <a16:creationId xmlns:a16="http://schemas.microsoft.com/office/drawing/2014/main" id="{B6C3D674-5C0A-5602-69CC-B84378968DE7}"/>
              </a:ext>
            </a:extLst>
          </p:cNvPr>
          <p:cNvSpPr>
            <a:spLocks noGrp="1"/>
          </p:cNvSpPr>
          <p:nvPr>
            <p:ph idx="1"/>
          </p:nvPr>
        </p:nvSpPr>
        <p:spPr>
          <a:xfrm>
            <a:off x="561878" y="2054122"/>
            <a:ext cx="5386192" cy="4498475"/>
          </a:xfrm>
        </p:spPr>
        <p:txBody>
          <a:bodyPr vert="horz" lIns="91440" tIns="45720" rIns="91440" bIns="45720" rtlCol="0" anchor="t">
            <a:normAutofit/>
          </a:bodyPr>
          <a:lstStyle/>
          <a:p>
            <a:r>
              <a:rPr lang="en-US"/>
              <a:t>many shapes and sizes </a:t>
            </a:r>
          </a:p>
          <a:p>
            <a:endParaRPr lang="en-US" dirty="0">
              <a:latin typeface="Work Sans"/>
            </a:endParaRPr>
          </a:p>
          <a:p>
            <a:r>
              <a:rPr lang="en-US"/>
              <a:t>many have </a:t>
            </a:r>
            <a:r>
              <a:rPr lang="en-US" b="1"/>
              <a:t>bristly bodies</a:t>
            </a:r>
            <a:endParaRPr lang="en-US"/>
          </a:p>
          <a:p>
            <a:endParaRPr lang="en-US" b="1" dirty="0">
              <a:latin typeface="Work Sans"/>
            </a:endParaRPr>
          </a:p>
          <a:p>
            <a:r>
              <a:rPr lang="en-US"/>
              <a:t>can be shiny green or blue, or black, or dull brown or orange</a:t>
            </a:r>
          </a:p>
          <a:p>
            <a:endParaRPr lang="en-US" dirty="0"/>
          </a:p>
        </p:txBody>
      </p:sp>
      <p:pic>
        <p:nvPicPr>
          <p:cNvPr id="5" name="Content Placeholder 4" descr="A close up of a fly on a leaf&#10;&#10;AI-generated content may be incorrect.">
            <a:extLst>
              <a:ext uri="{FF2B5EF4-FFF2-40B4-BE49-F238E27FC236}">
                <a16:creationId xmlns:a16="http://schemas.microsoft.com/office/drawing/2014/main" id="{7673D1E5-53CF-EEA6-6AA9-DE165953182C}"/>
              </a:ext>
            </a:extLst>
          </p:cNvPr>
          <p:cNvPicPr>
            <a:picLocks noGrp="1" noChangeAspect="1"/>
          </p:cNvPicPr>
          <p:nvPr>
            <p:ph idx="10"/>
          </p:nvPr>
        </p:nvPicPr>
        <p:blipFill>
          <a:blip r:embed="rId2"/>
          <a:stretch>
            <a:fillRect/>
          </a:stretch>
        </p:blipFill>
        <p:spPr>
          <a:xfrm>
            <a:off x="6096000" y="1908313"/>
            <a:ext cx="5764308" cy="2725123"/>
          </a:xfrm>
          <a:prstGeom prst="rect">
            <a:avLst/>
          </a:prstGeom>
        </p:spPr>
      </p:pic>
    </p:spTree>
    <p:extLst>
      <p:ext uri="{BB962C8B-B14F-4D97-AF65-F5344CB8AC3E}">
        <p14:creationId xmlns:p14="http://schemas.microsoft.com/office/powerpoint/2010/main" val="1302722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1ED47-6850-85A0-5084-42122D7E335B}"/>
              </a:ext>
            </a:extLst>
          </p:cNvPr>
          <p:cNvSpPr>
            <a:spLocks noGrp="1"/>
          </p:cNvSpPr>
          <p:nvPr>
            <p:ph type="title"/>
          </p:nvPr>
        </p:nvSpPr>
        <p:spPr/>
        <p:txBody>
          <a:bodyPr/>
          <a:lstStyle/>
          <a:p>
            <a:r>
              <a:rPr lang="en-US" dirty="0"/>
              <a:t>Wasp, solitary bee or hoverfly?</a:t>
            </a:r>
            <a:endParaRPr lang="en-GB" dirty="0"/>
          </a:p>
        </p:txBody>
      </p:sp>
      <p:pic>
        <p:nvPicPr>
          <p:cNvPr id="6" name="Content Placeholder 5">
            <a:extLst>
              <a:ext uri="{FF2B5EF4-FFF2-40B4-BE49-F238E27FC236}">
                <a16:creationId xmlns:a16="http://schemas.microsoft.com/office/drawing/2014/main" id="{16F1B8B1-CBA0-3317-6D15-F5384CE013E6}"/>
              </a:ext>
            </a:extLst>
          </p:cNvPr>
          <p:cNvPicPr>
            <a:picLocks noGrp="1" noChangeAspect="1"/>
          </p:cNvPicPr>
          <p:nvPr>
            <p:ph idx="10"/>
          </p:nvPr>
        </p:nvPicPr>
        <p:blipFill>
          <a:blip r:embed="rId3"/>
          <a:srcRect r="6344"/>
          <a:stretch>
            <a:fillRect/>
          </a:stretch>
        </p:blipFill>
        <p:spPr>
          <a:xfrm>
            <a:off x="389328" y="1328859"/>
            <a:ext cx="3670478" cy="5266625"/>
          </a:xfrm>
          <a:prstGeom prst="rect">
            <a:avLst/>
          </a:prstGeom>
        </p:spPr>
      </p:pic>
      <p:pic>
        <p:nvPicPr>
          <p:cNvPr id="2054" name="Picture 6">
            <a:extLst>
              <a:ext uri="{FF2B5EF4-FFF2-40B4-BE49-F238E27FC236}">
                <a16:creationId xmlns:a16="http://schemas.microsoft.com/office/drawing/2014/main" id="{FB5F5E3F-5E34-4273-5F77-D679F92D65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49" t="2" r="14244" b="24024"/>
          <a:stretch>
            <a:fillRect/>
          </a:stretch>
        </p:blipFill>
        <p:spPr bwMode="auto">
          <a:xfrm>
            <a:off x="8207696" y="1328858"/>
            <a:ext cx="3546070" cy="52666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6FDB825-FD18-FFF7-1CA1-35D89E8CA6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85" r="17283" b="6641"/>
          <a:stretch>
            <a:fillRect/>
          </a:stretch>
        </p:blipFill>
        <p:spPr bwMode="auto">
          <a:xfrm>
            <a:off x="4335633" y="1328860"/>
            <a:ext cx="3583582" cy="52666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703A50-A8A7-1C33-842D-BE65537EC976}"/>
              </a:ext>
            </a:extLst>
          </p:cNvPr>
          <p:cNvSpPr txBox="1"/>
          <p:nvPr/>
        </p:nvSpPr>
        <p:spPr>
          <a:xfrm>
            <a:off x="389328" y="1328858"/>
            <a:ext cx="1553630" cy="369332"/>
          </a:xfrm>
          <a:prstGeom prst="rect">
            <a:avLst/>
          </a:prstGeom>
          <a:noFill/>
        </p:spPr>
        <p:txBody>
          <a:bodyPr wrap="none" rtlCol="0">
            <a:spAutoFit/>
          </a:bodyPr>
          <a:lstStyle/>
          <a:p>
            <a:r>
              <a:rPr lang="en-US" b="1" dirty="0">
                <a:solidFill>
                  <a:schemeClr val="bg2"/>
                </a:solidFill>
                <a:latin typeface="Work Sans" pitchFamily="2" charset="0"/>
              </a:rPr>
              <a:t>Solitary bee</a:t>
            </a:r>
            <a:endParaRPr lang="en-GB" b="1" dirty="0">
              <a:solidFill>
                <a:schemeClr val="bg2"/>
              </a:solidFill>
              <a:latin typeface="Work Sans" pitchFamily="2" charset="0"/>
            </a:endParaRPr>
          </a:p>
        </p:txBody>
      </p:sp>
      <p:sp>
        <p:nvSpPr>
          <p:cNvPr id="8" name="TextBox 7">
            <a:extLst>
              <a:ext uri="{FF2B5EF4-FFF2-40B4-BE49-F238E27FC236}">
                <a16:creationId xmlns:a16="http://schemas.microsoft.com/office/drawing/2014/main" id="{EAFE37F5-0CC1-B523-0266-F5AEA8FAF2ED}"/>
              </a:ext>
            </a:extLst>
          </p:cNvPr>
          <p:cNvSpPr txBox="1"/>
          <p:nvPr/>
        </p:nvSpPr>
        <p:spPr>
          <a:xfrm>
            <a:off x="4348287" y="1328858"/>
            <a:ext cx="1157689" cy="369332"/>
          </a:xfrm>
          <a:prstGeom prst="rect">
            <a:avLst/>
          </a:prstGeom>
          <a:noFill/>
        </p:spPr>
        <p:txBody>
          <a:bodyPr wrap="none" rtlCol="0">
            <a:spAutoFit/>
          </a:bodyPr>
          <a:lstStyle/>
          <a:p>
            <a:r>
              <a:rPr lang="en-US" b="1" dirty="0">
                <a:solidFill>
                  <a:schemeClr val="bg2"/>
                </a:solidFill>
                <a:latin typeface="Work Sans" pitchFamily="2" charset="0"/>
              </a:rPr>
              <a:t>Hoverfly</a:t>
            </a:r>
            <a:endParaRPr lang="en-GB" b="1" dirty="0">
              <a:solidFill>
                <a:schemeClr val="bg2"/>
              </a:solidFill>
              <a:latin typeface="Work Sans" pitchFamily="2" charset="0"/>
            </a:endParaRPr>
          </a:p>
        </p:txBody>
      </p:sp>
      <p:sp>
        <p:nvSpPr>
          <p:cNvPr id="9" name="TextBox 8">
            <a:extLst>
              <a:ext uri="{FF2B5EF4-FFF2-40B4-BE49-F238E27FC236}">
                <a16:creationId xmlns:a16="http://schemas.microsoft.com/office/drawing/2014/main" id="{6649126C-BB08-220F-501E-766A851D47FE}"/>
              </a:ext>
            </a:extLst>
          </p:cNvPr>
          <p:cNvSpPr txBox="1"/>
          <p:nvPr/>
        </p:nvSpPr>
        <p:spPr>
          <a:xfrm>
            <a:off x="8206545" y="1318806"/>
            <a:ext cx="816249" cy="369332"/>
          </a:xfrm>
          <a:prstGeom prst="rect">
            <a:avLst/>
          </a:prstGeom>
          <a:noFill/>
        </p:spPr>
        <p:txBody>
          <a:bodyPr wrap="none" rtlCol="0">
            <a:spAutoFit/>
          </a:bodyPr>
          <a:lstStyle/>
          <a:p>
            <a:r>
              <a:rPr lang="en-US" b="1" dirty="0">
                <a:solidFill>
                  <a:schemeClr val="bg2"/>
                </a:solidFill>
                <a:latin typeface="Work Sans" pitchFamily="2" charset="0"/>
              </a:rPr>
              <a:t>Wasp</a:t>
            </a:r>
            <a:endParaRPr lang="en-GB" b="1" dirty="0">
              <a:solidFill>
                <a:schemeClr val="bg2"/>
              </a:solidFill>
              <a:latin typeface="Work Sans" pitchFamily="2" charset="0"/>
            </a:endParaRPr>
          </a:p>
        </p:txBody>
      </p:sp>
    </p:spTree>
    <p:extLst>
      <p:ext uri="{BB962C8B-B14F-4D97-AF65-F5344CB8AC3E}">
        <p14:creationId xmlns:p14="http://schemas.microsoft.com/office/powerpoint/2010/main" val="65158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FEB0A-6EAE-3262-E046-CE043F432A44}"/>
              </a:ext>
            </a:extLst>
          </p:cNvPr>
          <p:cNvSpPr>
            <a:spLocks noGrp="1"/>
          </p:cNvSpPr>
          <p:nvPr>
            <p:ph type="title"/>
          </p:nvPr>
        </p:nvSpPr>
        <p:spPr/>
        <p:txBody>
          <a:bodyPr/>
          <a:lstStyle/>
          <a:p>
            <a:r>
              <a:rPr lang="en-US">
                <a:latin typeface="Work Sans"/>
              </a:rPr>
              <a:t>Butterflies and moths</a:t>
            </a:r>
            <a:endParaRPr lang="en-US"/>
          </a:p>
        </p:txBody>
      </p:sp>
      <p:sp>
        <p:nvSpPr>
          <p:cNvPr id="3" name="Content Placeholder 2">
            <a:extLst>
              <a:ext uri="{FF2B5EF4-FFF2-40B4-BE49-F238E27FC236}">
                <a16:creationId xmlns:a16="http://schemas.microsoft.com/office/drawing/2014/main" id="{302D3248-C92D-9D20-5CCD-D2ACAD7EFC12}"/>
              </a:ext>
            </a:extLst>
          </p:cNvPr>
          <p:cNvSpPr>
            <a:spLocks noGrp="1"/>
          </p:cNvSpPr>
          <p:nvPr>
            <p:ph idx="1"/>
          </p:nvPr>
        </p:nvSpPr>
        <p:spPr>
          <a:xfrm>
            <a:off x="551146" y="1932488"/>
            <a:ext cx="5386192" cy="4498475"/>
          </a:xfrm>
        </p:spPr>
        <p:txBody>
          <a:bodyPr vert="horz" lIns="91440" tIns="45720" rIns="91440" bIns="45720" rtlCol="0" anchor="t">
            <a:normAutofit/>
          </a:bodyPr>
          <a:lstStyle/>
          <a:p>
            <a:r>
              <a:rPr lang="en-US" b="1" dirty="0">
                <a:latin typeface="Work Sans"/>
              </a:rPr>
              <a:t>brightly </a:t>
            </a:r>
            <a:r>
              <a:rPr lang="en-US" b="1" dirty="0" err="1">
                <a:latin typeface="Work Sans"/>
              </a:rPr>
              <a:t>coloured</a:t>
            </a:r>
            <a:r>
              <a:rPr lang="en-US" b="1" dirty="0">
                <a:latin typeface="Work Sans"/>
              </a:rPr>
              <a:t>, patterned, brown </a:t>
            </a:r>
            <a:r>
              <a:rPr lang="en-US" dirty="0">
                <a:latin typeface="Work Sans"/>
              </a:rPr>
              <a:t>or </a:t>
            </a:r>
            <a:r>
              <a:rPr lang="en-US" b="1" dirty="0">
                <a:latin typeface="Work Sans"/>
              </a:rPr>
              <a:t>white</a:t>
            </a:r>
            <a:r>
              <a:rPr lang="en-US" dirty="0">
                <a:latin typeface="Work Sans"/>
              </a:rPr>
              <a:t> wings</a:t>
            </a:r>
          </a:p>
          <a:p>
            <a:endParaRPr lang="en-US" dirty="0">
              <a:latin typeface="Work Sans"/>
            </a:endParaRPr>
          </a:p>
          <a:p>
            <a:endParaRPr lang="en-US" dirty="0">
              <a:latin typeface="Work Sans"/>
            </a:endParaRPr>
          </a:p>
          <a:p>
            <a:pPr marL="0" indent="0">
              <a:buNone/>
            </a:pPr>
            <a:r>
              <a:rPr lang="en-US" b="1">
                <a:latin typeface="Work Sans"/>
              </a:rPr>
              <a:t>Fun fact: </a:t>
            </a:r>
            <a:r>
              <a:rPr lang="en-US">
                <a:latin typeface="Work Sans"/>
              </a:rPr>
              <a:t>some moths visit flowers during the day – not all fly at night!</a:t>
            </a:r>
            <a:endParaRPr lang="en-US"/>
          </a:p>
        </p:txBody>
      </p:sp>
      <p:pic>
        <p:nvPicPr>
          <p:cNvPr id="5" name="Content Placeholder 4" descr="A close-up of a butterfly&#10;&#10;AI-generated content may be incorrect.">
            <a:extLst>
              <a:ext uri="{FF2B5EF4-FFF2-40B4-BE49-F238E27FC236}">
                <a16:creationId xmlns:a16="http://schemas.microsoft.com/office/drawing/2014/main" id="{25522046-CEAE-9E6E-7DCC-5E7C7784B066}"/>
              </a:ext>
            </a:extLst>
          </p:cNvPr>
          <p:cNvPicPr>
            <a:picLocks noGrp="1" noChangeAspect="1"/>
          </p:cNvPicPr>
          <p:nvPr>
            <p:ph idx="10"/>
          </p:nvPr>
        </p:nvPicPr>
        <p:blipFill>
          <a:blip r:embed="rId2"/>
          <a:srcRect b="2787"/>
          <a:stretch>
            <a:fillRect/>
          </a:stretch>
        </p:blipFill>
        <p:spPr>
          <a:xfrm>
            <a:off x="5807358" y="362180"/>
            <a:ext cx="6099174" cy="3548944"/>
          </a:xfrm>
          <a:prstGeom prst="rect">
            <a:avLst/>
          </a:prstGeom>
        </p:spPr>
      </p:pic>
      <p:pic>
        <p:nvPicPr>
          <p:cNvPr id="4" name="Picture 3" descr="A butterfly on a flower&#10;&#10;AI-generated content may be incorrect.">
            <a:extLst>
              <a:ext uri="{FF2B5EF4-FFF2-40B4-BE49-F238E27FC236}">
                <a16:creationId xmlns:a16="http://schemas.microsoft.com/office/drawing/2014/main" id="{8F1197CE-D9FA-C620-ED6B-0E0A12384B3C}"/>
              </a:ext>
            </a:extLst>
          </p:cNvPr>
          <p:cNvPicPr>
            <a:picLocks noChangeAspect="1"/>
          </p:cNvPicPr>
          <p:nvPr/>
        </p:nvPicPr>
        <p:blipFill>
          <a:blip r:embed="rId3"/>
          <a:stretch>
            <a:fillRect/>
          </a:stretch>
        </p:blipFill>
        <p:spPr>
          <a:xfrm>
            <a:off x="6777909" y="3922825"/>
            <a:ext cx="4163364" cy="2521844"/>
          </a:xfrm>
          <a:prstGeom prst="rect">
            <a:avLst/>
          </a:prstGeom>
        </p:spPr>
      </p:pic>
    </p:spTree>
    <p:extLst>
      <p:ext uri="{BB962C8B-B14F-4D97-AF65-F5344CB8AC3E}">
        <p14:creationId xmlns:p14="http://schemas.microsoft.com/office/powerpoint/2010/main" val="2183846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460CA-1C81-2ACF-06E5-C6B6E8A6A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1F2257-BC04-B4D4-9845-61FED5482B2E}"/>
              </a:ext>
            </a:extLst>
          </p:cNvPr>
          <p:cNvSpPr>
            <a:spLocks noGrp="1"/>
          </p:cNvSpPr>
          <p:nvPr>
            <p:ph type="title"/>
          </p:nvPr>
        </p:nvSpPr>
        <p:spPr/>
        <p:txBody>
          <a:bodyPr/>
          <a:lstStyle/>
          <a:p>
            <a:r>
              <a:rPr lang="en-US">
                <a:latin typeface="Work Sans"/>
              </a:rPr>
              <a:t>Beetles</a:t>
            </a:r>
            <a:endParaRPr lang="en-US"/>
          </a:p>
        </p:txBody>
      </p:sp>
      <p:sp>
        <p:nvSpPr>
          <p:cNvPr id="3" name="Content Placeholder 2">
            <a:extLst>
              <a:ext uri="{FF2B5EF4-FFF2-40B4-BE49-F238E27FC236}">
                <a16:creationId xmlns:a16="http://schemas.microsoft.com/office/drawing/2014/main" id="{5AF9F0A7-A9B2-7EDF-1C98-A01EC45CC75D}"/>
              </a:ext>
            </a:extLst>
          </p:cNvPr>
          <p:cNvSpPr>
            <a:spLocks noGrp="1"/>
          </p:cNvSpPr>
          <p:nvPr>
            <p:ph idx="1"/>
          </p:nvPr>
        </p:nvSpPr>
        <p:spPr/>
        <p:txBody>
          <a:bodyPr vert="horz" lIns="91440" tIns="45720" rIns="91440" bIns="45720" rtlCol="0" anchor="t">
            <a:normAutofit/>
          </a:bodyPr>
          <a:lstStyle/>
          <a:p>
            <a:r>
              <a:rPr lang="en-US" dirty="0">
                <a:latin typeface="Work Sans"/>
              </a:rPr>
              <a:t>can be </a:t>
            </a:r>
            <a:r>
              <a:rPr lang="en-US" b="1" dirty="0" err="1">
                <a:latin typeface="Work Sans"/>
              </a:rPr>
              <a:t>colourful</a:t>
            </a:r>
            <a:r>
              <a:rPr lang="en-US" b="1" dirty="0">
                <a:latin typeface="Work Sans"/>
              </a:rPr>
              <a:t> and shiny, </a:t>
            </a:r>
            <a:r>
              <a:rPr lang="en-US" dirty="0">
                <a:latin typeface="Work Sans"/>
              </a:rPr>
              <a:t>or </a:t>
            </a:r>
            <a:r>
              <a:rPr lang="en-US" b="1" dirty="0">
                <a:latin typeface="Work Sans"/>
              </a:rPr>
              <a:t>black and brown</a:t>
            </a:r>
            <a:endParaRPr lang="en-US" dirty="0">
              <a:latin typeface="Work Sans"/>
            </a:endParaRPr>
          </a:p>
          <a:p>
            <a:endParaRPr lang="en-US" b="1" dirty="0">
              <a:latin typeface="Work Sans"/>
            </a:endParaRPr>
          </a:p>
          <a:p>
            <a:r>
              <a:rPr lang="en-US">
                <a:latin typeface="Work Sans"/>
              </a:rPr>
              <a:t>have a </a:t>
            </a:r>
            <a:r>
              <a:rPr lang="en-US" b="1">
                <a:latin typeface="Work Sans"/>
              </a:rPr>
              <a:t>straight line </a:t>
            </a:r>
            <a:r>
              <a:rPr lang="en-US">
                <a:latin typeface="Work Sans"/>
              </a:rPr>
              <a:t>down the</a:t>
            </a:r>
            <a:r>
              <a:rPr lang="en-US" b="1" dirty="0">
                <a:latin typeface="Work Sans"/>
              </a:rPr>
              <a:t> </a:t>
            </a:r>
            <a:r>
              <a:rPr lang="en-US" b="1">
                <a:latin typeface="Work Sans"/>
              </a:rPr>
              <a:t>middle </a:t>
            </a:r>
            <a:r>
              <a:rPr lang="en-US">
                <a:latin typeface="Work Sans"/>
              </a:rPr>
              <a:t>of their</a:t>
            </a:r>
            <a:r>
              <a:rPr lang="en-US" b="1">
                <a:latin typeface="Work Sans"/>
              </a:rPr>
              <a:t> back</a:t>
            </a:r>
            <a:endParaRPr lang="en-US">
              <a:latin typeface="Work Sans"/>
            </a:endParaRPr>
          </a:p>
          <a:p>
            <a:endParaRPr lang="en-US" dirty="0"/>
          </a:p>
        </p:txBody>
      </p:sp>
      <p:pic>
        <p:nvPicPr>
          <p:cNvPr id="5" name="Content Placeholder 4" descr="A ladybug on a flower&#10;&#10;AI-generated content may be incorrect.">
            <a:extLst>
              <a:ext uri="{FF2B5EF4-FFF2-40B4-BE49-F238E27FC236}">
                <a16:creationId xmlns:a16="http://schemas.microsoft.com/office/drawing/2014/main" id="{555966CF-CE22-0450-FAB0-919E938D9BEE}"/>
              </a:ext>
            </a:extLst>
          </p:cNvPr>
          <p:cNvPicPr>
            <a:picLocks noGrp="1" noChangeAspect="1"/>
          </p:cNvPicPr>
          <p:nvPr>
            <p:ph idx="10"/>
          </p:nvPr>
        </p:nvPicPr>
        <p:blipFill rotWithShape="1">
          <a:blip r:embed="rId2"/>
          <a:srcRect l="14495" t="2669" r="34740" b="988"/>
          <a:stretch>
            <a:fillRect/>
          </a:stretch>
        </p:blipFill>
        <p:spPr>
          <a:xfrm>
            <a:off x="6116660" y="458810"/>
            <a:ext cx="2751115" cy="2751115"/>
          </a:xfrm>
          <a:prstGeom prst="rect">
            <a:avLst/>
          </a:prstGeom>
        </p:spPr>
      </p:pic>
      <p:pic>
        <p:nvPicPr>
          <p:cNvPr id="1026" name="Picture 2">
            <a:extLst>
              <a:ext uri="{FF2B5EF4-FFF2-40B4-BE49-F238E27FC236}">
                <a16:creationId xmlns:a16="http://schemas.microsoft.com/office/drawing/2014/main" id="{CC10B6B4-DC8B-067D-FA6F-B433BD5B5D5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781801" y="3441525"/>
            <a:ext cx="4495800" cy="30513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09AAFD5-6EFC-93A3-5B59-AE8DFD42F8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87" t="2076" r="41360" b="36971"/>
          <a:stretch>
            <a:fillRect/>
          </a:stretch>
        </p:blipFill>
        <p:spPr bwMode="auto">
          <a:xfrm>
            <a:off x="9153481" y="458810"/>
            <a:ext cx="2751115" cy="275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345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A1C6-1E98-467D-93C7-0702EC68493E}"/>
              </a:ext>
            </a:extLst>
          </p:cNvPr>
          <p:cNvSpPr>
            <a:spLocks noGrp="1"/>
          </p:cNvSpPr>
          <p:nvPr>
            <p:ph type="title"/>
          </p:nvPr>
        </p:nvSpPr>
        <p:spPr/>
        <p:txBody>
          <a:bodyPr/>
          <a:lstStyle/>
          <a:p>
            <a:r>
              <a:rPr lang="en-US">
                <a:latin typeface="Work Sans"/>
              </a:rPr>
              <a:t>Small insects</a:t>
            </a:r>
            <a:endParaRPr lang="en-US"/>
          </a:p>
        </p:txBody>
      </p:sp>
      <p:sp>
        <p:nvSpPr>
          <p:cNvPr id="3" name="Content Placeholder 2">
            <a:extLst>
              <a:ext uri="{FF2B5EF4-FFF2-40B4-BE49-F238E27FC236}">
                <a16:creationId xmlns:a16="http://schemas.microsoft.com/office/drawing/2014/main" id="{D718CD05-F83D-A7A8-6845-3FC241827F47}"/>
              </a:ext>
            </a:extLst>
          </p:cNvPr>
          <p:cNvSpPr>
            <a:spLocks noGrp="1"/>
          </p:cNvSpPr>
          <p:nvPr>
            <p:ph idx="1"/>
          </p:nvPr>
        </p:nvSpPr>
        <p:spPr>
          <a:xfrm>
            <a:off x="562692" y="2267306"/>
            <a:ext cx="5386192" cy="4498475"/>
          </a:xfrm>
        </p:spPr>
        <p:txBody>
          <a:bodyPr vert="horz" lIns="91440" tIns="45720" rIns="91440" bIns="45720" rtlCol="0" anchor="t">
            <a:normAutofit/>
          </a:bodyPr>
          <a:lstStyle/>
          <a:p>
            <a:r>
              <a:rPr lang="en-US"/>
              <a:t>anything less than 3mm long (</a:t>
            </a:r>
            <a:r>
              <a:rPr lang="en-US" b="1"/>
              <a:t>smaller than a grain of rice</a:t>
            </a:r>
            <a:r>
              <a:rPr lang="en-US"/>
              <a:t>)</a:t>
            </a:r>
          </a:p>
          <a:p>
            <a:endParaRPr lang="en-US" dirty="0"/>
          </a:p>
          <a:p>
            <a:endParaRPr lang="en-US" dirty="0"/>
          </a:p>
          <a:p>
            <a:pPr marL="0" indent="0">
              <a:buNone/>
            </a:pPr>
            <a:r>
              <a:rPr lang="en-US" dirty="0">
                <a:latin typeface="Work Sans"/>
              </a:rPr>
              <a:t>They might be beetles, bugs or flies but it's hard to tell</a:t>
            </a:r>
            <a:endParaRPr lang="en-US" dirty="0"/>
          </a:p>
        </p:txBody>
      </p:sp>
      <p:pic>
        <p:nvPicPr>
          <p:cNvPr id="5" name="Content Placeholder 4" descr="A close-up of a flower&#10;&#10;AI-generated content may be incorrect.">
            <a:extLst>
              <a:ext uri="{FF2B5EF4-FFF2-40B4-BE49-F238E27FC236}">
                <a16:creationId xmlns:a16="http://schemas.microsoft.com/office/drawing/2014/main" id="{6B0B6400-BF60-F8FA-569D-419EFC326C2C}"/>
              </a:ext>
            </a:extLst>
          </p:cNvPr>
          <p:cNvPicPr>
            <a:picLocks noGrp="1" noChangeAspect="1"/>
          </p:cNvPicPr>
          <p:nvPr>
            <p:ph idx="10"/>
          </p:nvPr>
        </p:nvPicPr>
        <p:blipFill>
          <a:blip r:embed="rId2"/>
          <a:srcRect t="-125" r="2133" b="3322"/>
          <a:stretch>
            <a:fillRect/>
          </a:stretch>
        </p:blipFill>
        <p:spPr>
          <a:xfrm>
            <a:off x="5816796" y="1185394"/>
            <a:ext cx="5933798" cy="4187137"/>
          </a:xfrm>
          <a:prstGeom prst="rect">
            <a:avLst/>
          </a:prstGeom>
        </p:spPr>
      </p:pic>
    </p:spTree>
    <p:extLst>
      <p:ext uri="{BB962C8B-B14F-4D97-AF65-F5344CB8AC3E}">
        <p14:creationId xmlns:p14="http://schemas.microsoft.com/office/powerpoint/2010/main" val="2290280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9AF9-E349-E975-67B6-1C5959916632}"/>
              </a:ext>
            </a:extLst>
          </p:cNvPr>
          <p:cNvSpPr>
            <a:spLocks noGrp="1"/>
          </p:cNvSpPr>
          <p:nvPr>
            <p:ph type="title"/>
          </p:nvPr>
        </p:nvSpPr>
        <p:spPr/>
        <p:txBody>
          <a:bodyPr/>
          <a:lstStyle/>
          <a:p>
            <a:r>
              <a:rPr lang="en-GB">
                <a:latin typeface="Work Sans"/>
              </a:rPr>
              <a:t>Learning outcomes</a:t>
            </a:r>
            <a:endParaRPr lang="en-GB"/>
          </a:p>
        </p:txBody>
      </p:sp>
      <p:sp>
        <p:nvSpPr>
          <p:cNvPr id="3" name="Subtitle 2">
            <a:extLst>
              <a:ext uri="{FF2B5EF4-FFF2-40B4-BE49-F238E27FC236}">
                <a16:creationId xmlns:a16="http://schemas.microsoft.com/office/drawing/2014/main" id="{FB4002B6-1759-11DB-70DF-87BDF0B3106A}"/>
              </a:ext>
            </a:extLst>
          </p:cNvPr>
          <p:cNvSpPr>
            <a:spLocks noGrp="1"/>
          </p:cNvSpPr>
          <p:nvPr>
            <p:ph idx="1"/>
          </p:nvPr>
        </p:nvSpPr>
        <p:spPr>
          <a:xfrm>
            <a:off x="551146" y="1711618"/>
            <a:ext cx="11128800" cy="4465345"/>
          </a:xfrm>
        </p:spPr>
        <p:txBody>
          <a:bodyPr vert="horz" lIns="91440" tIns="45720" rIns="91440" bIns="45720" rtlCol="0" anchor="t">
            <a:normAutofit/>
          </a:bodyPr>
          <a:lstStyle/>
          <a:p>
            <a:r>
              <a:rPr lang="en-GB" dirty="0">
                <a:latin typeface="Work Sans"/>
              </a:rPr>
              <a:t>count and identify insect pollinators in different groups</a:t>
            </a:r>
            <a:endParaRPr lang="en-GB" dirty="0"/>
          </a:p>
          <a:p>
            <a:endParaRPr lang="en-GB" dirty="0"/>
          </a:p>
          <a:p>
            <a:r>
              <a:rPr lang="en-GB" dirty="0">
                <a:latin typeface="Work Sans"/>
              </a:rPr>
              <a:t>recognise different flower types</a:t>
            </a:r>
          </a:p>
          <a:p>
            <a:endParaRPr lang="en-GB" dirty="0"/>
          </a:p>
          <a:p>
            <a:r>
              <a:rPr lang="en-GB" dirty="0">
                <a:latin typeface="Work Sans"/>
              </a:rPr>
              <a:t>know why doing the Pollinator Count is important</a:t>
            </a:r>
            <a:endParaRPr lang="en-GB" dirty="0"/>
          </a:p>
        </p:txBody>
      </p:sp>
    </p:spTree>
    <p:extLst>
      <p:ext uri="{BB962C8B-B14F-4D97-AF65-F5344CB8AC3E}">
        <p14:creationId xmlns:p14="http://schemas.microsoft.com/office/powerpoint/2010/main" val="3630290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F2AD0-ECEA-78E9-D62C-BA7DC593AA4F}"/>
              </a:ext>
            </a:extLst>
          </p:cNvPr>
          <p:cNvSpPr>
            <a:spLocks noGrp="1"/>
          </p:cNvSpPr>
          <p:nvPr>
            <p:ph type="title"/>
          </p:nvPr>
        </p:nvSpPr>
        <p:spPr/>
        <p:txBody>
          <a:bodyPr/>
          <a:lstStyle/>
          <a:p>
            <a:r>
              <a:rPr lang="en-US">
                <a:latin typeface="Work Sans"/>
              </a:rPr>
              <a:t>Other insects</a:t>
            </a:r>
            <a:endParaRPr lang="en-US"/>
          </a:p>
        </p:txBody>
      </p:sp>
      <p:sp>
        <p:nvSpPr>
          <p:cNvPr id="3" name="Content Placeholder 2">
            <a:extLst>
              <a:ext uri="{FF2B5EF4-FFF2-40B4-BE49-F238E27FC236}">
                <a16:creationId xmlns:a16="http://schemas.microsoft.com/office/drawing/2014/main" id="{12BC112C-6497-A049-92A1-9FBFA42DA5A0}"/>
              </a:ext>
            </a:extLst>
          </p:cNvPr>
          <p:cNvSpPr>
            <a:spLocks noGrp="1"/>
          </p:cNvSpPr>
          <p:nvPr>
            <p:ph idx="1"/>
          </p:nvPr>
        </p:nvSpPr>
        <p:spPr>
          <a:xfrm>
            <a:off x="551146" y="1909397"/>
            <a:ext cx="5386192" cy="4498475"/>
          </a:xfrm>
        </p:spPr>
        <p:txBody>
          <a:bodyPr vert="horz" lIns="91440" tIns="45720" rIns="91440" bIns="45720" rtlCol="0" anchor="t">
            <a:normAutofit/>
          </a:bodyPr>
          <a:lstStyle/>
          <a:p>
            <a:r>
              <a:rPr lang="en-US">
                <a:latin typeface="Work Sans"/>
              </a:rPr>
              <a:t>anything that does not fit into the other categories</a:t>
            </a:r>
            <a:endParaRPr lang="en-US"/>
          </a:p>
        </p:txBody>
      </p:sp>
      <p:pic>
        <p:nvPicPr>
          <p:cNvPr id="5" name="Content Placeholder 4" descr="A green bug on a white flower&#10;&#10;AI-generated content may be incorrect.">
            <a:extLst>
              <a:ext uri="{FF2B5EF4-FFF2-40B4-BE49-F238E27FC236}">
                <a16:creationId xmlns:a16="http://schemas.microsoft.com/office/drawing/2014/main" id="{7542A8DC-BA9A-34C5-9602-4F537ED382BE}"/>
              </a:ext>
            </a:extLst>
          </p:cNvPr>
          <p:cNvPicPr>
            <a:picLocks noGrp="1" noChangeAspect="1"/>
          </p:cNvPicPr>
          <p:nvPr>
            <p:ph idx="10"/>
          </p:nvPr>
        </p:nvPicPr>
        <p:blipFill>
          <a:blip r:embed="rId2"/>
          <a:stretch>
            <a:fillRect/>
          </a:stretch>
        </p:blipFill>
        <p:spPr>
          <a:xfrm>
            <a:off x="6604338" y="1914632"/>
            <a:ext cx="5132243" cy="2802370"/>
          </a:xfrm>
          <a:prstGeom prst="rect">
            <a:avLst/>
          </a:prstGeom>
        </p:spPr>
      </p:pic>
    </p:spTree>
    <p:extLst>
      <p:ext uri="{BB962C8B-B14F-4D97-AF65-F5344CB8AC3E}">
        <p14:creationId xmlns:p14="http://schemas.microsoft.com/office/powerpoint/2010/main" val="3226393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5D9C-C0E0-59AA-84AA-4DDA54D1DA04}"/>
              </a:ext>
            </a:extLst>
          </p:cNvPr>
          <p:cNvSpPr>
            <a:spLocks noGrp="1"/>
          </p:cNvSpPr>
          <p:nvPr>
            <p:ph type="title"/>
          </p:nvPr>
        </p:nvSpPr>
        <p:spPr/>
        <p:txBody>
          <a:bodyPr/>
          <a:lstStyle/>
          <a:p>
            <a:r>
              <a:rPr lang="en-GB">
                <a:latin typeface="Work Sans"/>
              </a:rPr>
              <a:t>Which group do these insects go into?</a:t>
            </a:r>
            <a:endParaRPr lang="en-GB"/>
          </a:p>
        </p:txBody>
      </p:sp>
      <p:pic>
        <p:nvPicPr>
          <p:cNvPr id="5" name="Content Placeholder 4" descr="A black and orange beetle on a white flower&#10;&#10;AI-generated content may be incorrect.">
            <a:extLst>
              <a:ext uri="{FF2B5EF4-FFF2-40B4-BE49-F238E27FC236}">
                <a16:creationId xmlns:a16="http://schemas.microsoft.com/office/drawing/2014/main" id="{129A4D74-55CB-3201-8182-CA984A6A79E7}"/>
              </a:ext>
            </a:extLst>
          </p:cNvPr>
          <p:cNvPicPr>
            <a:picLocks noGrp="1" noChangeAspect="1"/>
          </p:cNvPicPr>
          <p:nvPr>
            <p:ph idx="1"/>
          </p:nvPr>
        </p:nvPicPr>
        <p:blipFill>
          <a:blip r:embed="rId3"/>
          <a:stretch>
            <a:fillRect/>
          </a:stretch>
        </p:blipFill>
        <p:spPr>
          <a:xfrm>
            <a:off x="335558" y="1192574"/>
            <a:ext cx="2968151" cy="3824824"/>
          </a:xfrm>
          <a:prstGeom prst="rect">
            <a:avLst/>
          </a:prstGeom>
        </p:spPr>
      </p:pic>
      <p:pic>
        <p:nvPicPr>
          <p:cNvPr id="6" name="Picture 5" descr="A butterfly on a flower&#10;&#10;AI-generated content may be incorrect.">
            <a:extLst>
              <a:ext uri="{FF2B5EF4-FFF2-40B4-BE49-F238E27FC236}">
                <a16:creationId xmlns:a16="http://schemas.microsoft.com/office/drawing/2014/main" id="{A93E98EF-493C-730C-314C-B867B0033F6C}"/>
              </a:ext>
            </a:extLst>
          </p:cNvPr>
          <p:cNvPicPr>
            <a:picLocks noChangeAspect="1"/>
          </p:cNvPicPr>
          <p:nvPr/>
        </p:nvPicPr>
        <p:blipFill>
          <a:blip r:embed="rId4"/>
          <a:stretch>
            <a:fillRect/>
          </a:stretch>
        </p:blipFill>
        <p:spPr>
          <a:xfrm>
            <a:off x="3845822" y="1709047"/>
            <a:ext cx="3705225" cy="3152775"/>
          </a:xfrm>
          <a:prstGeom prst="rect">
            <a:avLst/>
          </a:prstGeom>
        </p:spPr>
      </p:pic>
      <p:pic>
        <p:nvPicPr>
          <p:cNvPr id="7" name="Picture 6" descr="A bee on a flower&#10;&#10;AI-generated content may be incorrect.">
            <a:extLst>
              <a:ext uri="{FF2B5EF4-FFF2-40B4-BE49-F238E27FC236}">
                <a16:creationId xmlns:a16="http://schemas.microsoft.com/office/drawing/2014/main" id="{6F59DDC1-361C-83E4-AC98-B620AF9E49FE}"/>
              </a:ext>
            </a:extLst>
          </p:cNvPr>
          <p:cNvPicPr>
            <a:picLocks noChangeAspect="1"/>
          </p:cNvPicPr>
          <p:nvPr/>
        </p:nvPicPr>
        <p:blipFill>
          <a:blip r:embed="rId5"/>
          <a:stretch>
            <a:fillRect/>
          </a:stretch>
        </p:blipFill>
        <p:spPr>
          <a:xfrm>
            <a:off x="7902990" y="1843572"/>
            <a:ext cx="4083326" cy="2883728"/>
          </a:xfrm>
          <a:prstGeom prst="rect">
            <a:avLst/>
          </a:prstGeom>
        </p:spPr>
      </p:pic>
      <p:sp>
        <p:nvSpPr>
          <p:cNvPr id="3" name="TextBox 2">
            <a:extLst>
              <a:ext uri="{FF2B5EF4-FFF2-40B4-BE49-F238E27FC236}">
                <a16:creationId xmlns:a16="http://schemas.microsoft.com/office/drawing/2014/main" id="{11BC3D78-6458-0F51-24BC-C5BCB9140E2B}"/>
              </a:ext>
            </a:extLst>
          </p:cNvPr>
          <p:cNvSpPr txBox="1"/>
          <p:nvPr/>
        </p:nvSpPr>
        <p:spPr>
          <a:xfrm>
            <a:off x="404033" y="5083305"/>
            <a:ext cx="300676" cy="281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C9286393-DD15-B5AE-E81D-FD901D600B9D}"/>
              </a:ext>
            </a:extLst>
          </p:cNvPr>
          <p:cNvSpPr txBox="1"/>
          <p:nvPr/>
        </p:nvSpPr>
        <p:spPr>
          <a:xfrm>
            <a:off x="1174528" y="5102355"/>
            <a:ext cx="25557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Beetles</a:t>
            </a:r>
            <a:endParaRPr lang="en-US">
              <a:latin typeface="Work Sans"/>
            </a:endParaRPr>
          </a:p>
        </p:txBody>
      </p:sp>
      <p:sp>
        <p:nvSpPr>
          <p:cNvPr id="8" name="TextBox 7">
            <a:extLst>
              <a:ext uri="{FF2B5EF4-FFF2-40B4-BE49-F238E27FC236}">
                <a16:creationId xmlns:a16="http://schemas.microsoft.com/office/drawing/2014/main" id="{F21A948A-B5FA-6357-9A06-F7365D13379C}"/>
              </a:ext>
            </a:extLst>
          </p:cNvPr>
          <p:cNvSpPr txBox="1"/>
          <p:nvPr/>
        </p:nvSpPr>
        <p:spPr>
          <a:xfrm>
            <a:off x="4360487" y="5101453"/>
            <a:ext cx="26715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Butterflies and moths</a:t>
            </a:r>
            <a:endParaRPr lang="en-US">
              <a:latin typeface="Work Sans"/>
            </a:endParaRPr>
          </a:p>
        </p:txBody>
      </p:sp>
      <p:sp>
        <p:nvSpPr>
          <p:cNvPr id="9" name="TextBox 8">
            <a:extLst>
              <a:ext uri="{FF2B5EF4-FFF2-40B4-BE49-F238E27FC236}">
                <a16:creationId xmlns:a16="http://schemas.microsoft.com/office/drawing/2014/main" id="{BC58B74D-F0BD-74CC-2982-03C7049A07AE}"/>
              </a:ext>
            </a:extLst>
          </p:cNvPr>
          <p:cNvSpPr txBox="1"/>
          <p:nvPr/>
        </p:nvSpPr>
        <p:spPr>
          <a:xfrm>
            <a:off x="9337453" y="5102354"/>
            <a:ext cx="25557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Hoverflies</a:t>
            </a:r>
            <a:endParaRPr lang="en-US">
              <a:latin typeface="Work Sans"/>
            </a:endParaRPr>
          </a:p>
        </p:txBody>
      </p:sp>
    </p:spTree>
    <p:extLst>
      <p:ext uri="{BB962C8B-B14F-4D97-AF65-F5344CB8AC3E}">
        <p14:creationId xmlns:p14="http://schemas.microsoft.com/office/powerpoint/2010/main" val="11619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e on a flower&#10;&#10;AI-generated content may be incorrect.">
            <a:extLst>
              <a:ext uri="{FF2B5EF4-FFF2-40B4-BE49-F238E27FC236}">
                <a16:creationId xmlns:a16="http://schemas.microsoft.com/office/drawing/2014/main" id="{9B511729-86F9-26D0-2A1B-C3A8FCF8AD28}"/>
              </a:ext>
            </a:extLst>
          </p:cNvPr>
          <p:cNvPicPr>
            <a:picLocks noChangeAspect="1"/>
          </p:cNvPicPr>
          <p:nvPr/>
        </p:nvPicPr>
        <p:blipFill>
          <a:blip r:embed="rId3"/>
          <a:stretch>
            <a:fillRect/>
          </a:stretch>
        </p:blipFill>
        <p:spPr>
          <a:xfrm>
            <a:off x="4138612" y="1871387"/>
            <a:ext cx="3914775" cy="2695575"/>
          </a:xfrm>
          <a:prstGeom prst="rect">
            <a:avLst/>
          </a:prstGeom>
        </p:spPr>
      </p:pic>
      <p:pic>
        <p:nvPicPr>
          <p:cNvPr id="7" name="Picture 6" descr="A close up of a flower&#10;&#10;AI-generated content may be incorrect.">
            <a:extLst>
              <a:ext uri="{FF2B5EF4-FFF2-40B4-BE49-F238E27FC236}">
                <a16:creationId xmlns:a16="http://schemas.microsoft.com/office/drawing/2014/main" id="{A44FA34D-95F2-251F-68DD-ADC2766FE95E}"/>
              </a:ext>
            </a:extLst>
          </p:cNvPr>
          <p:cNvPicPr>
            <a:picLocks noChangeAspect="1"/>
          </p:cNvPicPr>
          <p:nvPr/>
        </p:nvPicPr>
        <p:blipFill>
          <a:blip r:embed="rId4"/>
          <a:stretch>
            <a:fillRect/>
          </a:stretch>
        </p:blipFill>
        <p:spPr>
          <a:xfrm>
            <a:off x="8360809" y="1147003"/>
            <a:ext cx="3636480" cy="3526735"/>
          </a:xfrm>
          <a:prstGeom prst="rect">
            <a:avLst/>
          </a:prstGeom>
        </p:spPr>
      </p:pic>
      <p:sp>
        <p:nvSpPr>
          <p:cNvPr id="9" name="TextBox 8">
            <a:extLst>
              <a:ext uri="{FF2B5EF4-FFF2-40B4-BE49-F238E27FC236}">
                <a16:creationId xmlns:a16="http://schemas.microsoft.com/office/drawing/2014/main" id="{B3F3B03D-1A90-5BD7-FCF3-8980ABE02480}"/>
              </a:ext>
            </a:extLst>
          </p:cNvPr>
          <p:cNvSpPr txBox="1"/>
          <p:nvPr/>
        </p:nvSpPr>
        <p:spPr>
          <a:xfrm>
            <a:off x="1180819" y="4888246"/>
            <a:ext cx="20056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Solitary bees</a:t>
            </a:r>
            <a:endParaRPr lang="en-US">
              <a:latin typeface="Work Sans"/>
            </a:endParaRPr>
          </a:p>
        </p:txBody>
      </p:sp>
      <p:sp>
        <p:nvSpPr>
          <p:cNvPr id="10" name="TextBox 9">
            <a:extLst>
              <a:ext uri="{FF2B5EF4-FFF2-40B4-BE49-F238E27FC236}">
                <a16:creationId xmlns:a16="http://schemas.microsoft.com/office/drawing/2014/main" id="{BAA50843-E16B-AB89-C975-FB92FE4E4733}"/>
              </a:ext>
            </a:extLst>
          </p:cNvPr>
          <p:cNvSpPr txBox="1"/>
          <p:nvPr/>
        </p:nvSpPr>
        <p:spPr>
          <a:xfrm>
            <a:off x="5155976" y="4888247"/>
            <a:ext cx="21185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Bumblebees</a:t>
            </a:r>
            <a:endParaRPr lang="en-US">
              <a:latin typeface="Work Sans"/>
            </a:endParaRPr>
          </a:p>
        </p:txBody>
      </p:sp>
      <p:sp>
        <p:nvSpPr>
          <p:cNvPr id="12" name="TextBox 11">
            <a:extLst>
              <a:ext uri="{FF2B5EF4-FFF2-40B4-BE49-F238E27FC236}">
                <a16:creationId xmlns:a16="http://schemas.microsoft.com/office/drawing/2014/main" id="{92B12A80-F023-EA53-3C63-883EE5FF6F0F}"/>
              </a:ext>
            </a:extLst>
          </p:cNvPr>
          <p:cNvSpPr txBox="1"/>
          <p:nvPr/>
        </p:nvSpPr>
        <p:spPr>
          <a:xfrm>
            <a:off x="9246019" y="4890189"/>
            <a:ext cx="23442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Small insects</a:t>
            </a:r>
            <a:endParaRPr lang="en-US">
              <a:latin typeface="Work Sans"/>
            </a:endParaRPr>
          </a:p>
        </p:txBody>
      </p:sp>
      <p:pic>
        <p:nvPicPr>
          <p:cNvPr id="3076" name="Picture 4">
            <a:extLst>
              <a:ext uri="{FF2B5EF4-FFF2-40B4-BE49-F238E27FC236}">
                <a16:creationId xmlns:a16="http://schemas.microsoft.com/office/drawing/2014/main" id="{51568420-551A-8E91-6AB8-F9BDBAA33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16814" y="1543805"/>
            <a:ext cx="2597208" cy="3449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2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6AB2A-4F09-32C5-A993-688016D460E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5C15313-C3AC-DED2-5038-F554E8CE7624}"/>
              </a:ext>
            </a:extLst>
          </p:cNvPr>
          <p:cNvSpPr txBox="1"/>
          <p:nvPr/>
        </p:nvSpPr>
        <p:spPr>
          <a:xfrm>
            <a:off x="5565165" y="5364669"/>
            <a:ext cx="33680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F1D"/>
                </a:solidFill>
                <a:effectLst/>
                <a:uLnTx/>
                <a:uFillTx/>
                <a:latin typeface="Work Sans"/>
                <a:ea typeface="Calibri"/>
                <a:cs typeface="Calibri"/>
              </a:rPr>
              <a:t>Hoverflies</a:t>
            </a:r>
          </a:p>
        </p:txBody>
      </p:sp>
      <p:sp>
        <p:nvSpPr>
          <p:cNvPr id="10" name="TextBox 9">
            <a:extLst>
              <a:ext uri="{FF2B5EF4-FFF2-40B4-BE49-F238E27FC236}">
                <a16:creationId xmlns:a16="http://schemas.microsoft.com/office/drawing/2014/main" id="{F63E7D84-0192-7F7F-79C7-DF71FCB03FD2}"/>
              </a:ext>
            </a:extLst>
          </p:cNvPr>
          <p:cNvSpPr txBox="1"/>
          <p:nvPr/>
        </p:nvSpPr>
        <p:spPr>
          <a:xfrm>
            <a:off x="9131690" y="5364669"/>
            <a:ext cx="27997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2F1D"/>
                </a:solidFill>
                <a:latin typeface="Work Sans"/>
                <a:ea typeface="Calibri"/>
                <a:cs typeface="Calibri"/>
              </a:rPr>
              <a:t>Solitary bees</a:t>
            </a:r>
            <a:endParaRPr kumimoji="0" lang="en-US" sz="1800" b="0" i="0" u="none" strike="noStrike" kern="1200" cap="none" spc="0" normalizeH="0" baseline="0" noProof="0" dirty="0">
              <a:ln>
                <a:noFill/>
              </a:ln>
              <a:solidFill>
                <a:srgbClr val="132F1D"/>
              </a:solidFill>
              <a:effectLst/>
              <a:uLnTx/>
              <a:uFillTx/>
              <a:latin typeface="Work Sans"/>
            </a:endParaRPr>
          </a:p>
        </p:txBody>
      </p:sp>
      <p:sp>
        <p:nvSpPr>
          <p:cNvPr id="12" name="TextBox 11">
            <a:extLst>
              <a:ext uri="{FF2B5EF4-FFF2-40B4-BE49-F238E27FC236}">
                <a16:creationId xmlns:a16="http://schemas.microsoft.com/office/drawing/2014/main" id="{58D82C00-AC57-1179-CA12-173B37B98F01}"/>
              </a:ext>
            </a:extLst>
          </p:cNvPr>
          <p:cNvSpPr txBox="1"/>
          <p:nvPr/>
        </p:nvSpPr>
        <p:spPr>
          <a:xfrm>
            <a:off x="1803229" y="5364669"/>
            <a:ext cx="23442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F1D"/>
                </a:solidFill>
                <a:effectLst/>
                <a:uLnTx/>
                <a:uFillTx/>
                <a:latin typeface="Work Sans"/>
                <a:ea typeface="Calibri"/>
                <a:cs typeface="Calibri"/>
              </a:rPr>
              <a:t>Wasps</a:t>
            </a:r>
            <a:endParaRPr kumimoji="0" lang="en-US" sz="1800" b="0" i="0" u="none" strike="noStrike" kern="1200" cap="none" spc="0" normalizeH="0" baseline="0" noProof="0" dirty="0">
              <a:ln>
                <a:noFill/>
              </a:ln>
              <a:solidFill>
                <a:srgbClr val="132F1D"/>
              </a:solidFill>
              <a:effectLst/>
              <a:uLnTx/>
              <a:uFillTx/>
              <a:latin typeface="Work Sans"/>
            </a:endParaRPr>
          </a:p>
        </p:txBody>
      </p:sp>
      <p:pic>
        <p:nvPicPr>
          <p:cNvPr id="5" name="Content Placeholder 4">
            <a:extLst>
              <a:ext uri="{FF2B5EF4-FFF2-40B4-BE49-F238E27FC236}">
                <a16:creationId xmlns:a16="http://schemas.microsoft.com/office/drawing/2014/main" id="{998EA8D0-62DB-31BD-50CC-03F76ADD415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2564" r="24746" b="8982"/>
          <a:stretch>
            <a:fillRect/>
          </a:stretch>
        </p:blipFill>
        <p:spPr>
          <a:xfrm>
            <a:off x="4347812" y="861727"/>
            <a:ext cx="3575887" cy="4390416"/>
          </a:xfrm>
          <a:prstGeom prst="rect">
            <a:avLst/>
          </a:prstGeom>
        </p:spPr>
      </p:pic>
      <p:pic>
        <p:nvPicPr>
          <p:cNvPr id="4098" name="Picture 2">
            <a:extLst>
              <a:ext uri="{FF2B5EF4-FFF2-40B4-BE49-F238E27FC236}">
                <a16:creationId xmlns:a16="http://schemas.microsoft.com/office/drawing/2014/main" id="{227C7421-A7B9-8FE4-9A16-771721915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27" y="867382"/>
            <a:ext cx="3292813" cy="439041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073E981A-6D03-87F7-C0D8-4507F1731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615616" y="1562791"/>
            <a:ext cx="4390416" cy="298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7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653F-F5D9-F222-61B0-C24CCFAE2BC9}"/>
              </a:ext>
            </a:extLst>
          </p:cNvPr>
          <p:cNvSpPr>
            <a:spLocks noGrp="1"/>
          </p:cNvSpPr>
          <p:nvPr>
            <p:ph type="title"/>
          </p:nvPr>
        </p:nvSpPr>
        <p:spPr/>
        <p:txBody>
          <a:bodyPr>
            <a:normAutofit fontScale="90000"/>
          </a:bodyPr>
          <a:lstStyle/>
          <a:p>
            <a:r>
              <a:rPr lang="en-GB">
                <a:latin typeface="Work Sans"/>
              </a:rPr>
              <a:t>How do we work out what option we choose for flower head? </a:t>
            </a:r>
            <a:endParaRPr lang="en-GB"/>
          </a:p>
        </p:txBody>
      </p:sp>
      <p:sp>
        <p:nvSpPr>
          <p:cNvPr id="3" name="Content Placeholder 2">
            <a:extLst>
              <a:ext uri="{FF2B5EF4-FFF2-40B4-BE49-F238E27FC236}">
                <a16:creationId xmlns:a16="http://schemas.microsoft.com/office/drawing/2014/main" id="{8E71B090-867D-9352-D29F-89CF566EF0B7}"/>
              </a:ext>
            </a:extLst>
          </p:cNvPr>
          <p:cNvSpPr>
            <a:spLocks noGrp="1"/>
          </p:cNvSpPr>
          <p:nvPr>
            <p:ph idx="1"/>
          </p:nvPr>
        </p:nvSpPr>
        <p:spPr>
          <a:xfrm>
            <a:off x="551146" y="1718593"/>
            <a:ext cx="10960823" cy="4458370"/>
          </a:xfrm>
        </p:spPr>
        <p:txBody>
          <a:bodyPr vert="horz" lIns="91440" tIns="45720" rIns="91440" bIns="45720" rtlCol="0" anchor="t">
            <a:normAutofit/>
          </a:bodyPr>
          <a:lstStyle/>
          <a:p>
            <a:pPr marL="0" indent="0">
              <a:buNone/>
            </a:pPr>
            <a:r>
              <a:rPr lang="en-GB" dirty="0">
                <a:latin typeface="Work Sans"/>
              </a:rPr>
              <a:t>The flower you have chosen will go into one of these four categories. Each represents one flower unit (head).</a:t>
            </a:r>
          </a:p>
          <a:p>
            <a:pPr marL="0" indent="0">
              <a:buNone/>
            </a:pPr>
            <a:endParaRPr lang="en-GB"/>
          </a:p>
          <a:p>
            <a:pPr marL="0" indent="0">
              <a:buNone/>
            </a:pPr>
            <a:r>
              <a:rPr lang="en-GB">
                <a:latin typeface="Work Sans"/>
              </a:rPr>
              <a:t>A – individual flowers</a:t>
            </a:r>
            <a:endParaRPr lang="en-GB"/>
          </a:p>
          <a:p>
            <a:pPr marL="0" indent="0">
              <a:buNone/>
            </a:pPr>
            <a:r>
              <a:rPr lang="en-GB">
                <a:latin typeface="Work Sans"/>
              </a:rPr>
              <a:t>B – flower heads</a:t>
            </a:r>
          </a:p>
          <a:p>
            <a:pPr marL="0" indent="0">
              <a:buNone/>
            </a:pPr>
            <a:r>
              <a:rPr lang="en-GB">
                <a:latin typeface="Work Sans"/>
              </a:rPr>
              <a:t>C – flower spikes</a:t>
            </a:r>
          </a:p>
          <a:p>
            <a:pPr marL="0" indent="0">
              <a:buNone/>
            </a:pPr>
            <a:r>
              <a:rPr lang="en-GB">
                <a:latin typeface="Work Sans"/>
              </a:rPr>
              <a:t>D – flower umbels</a:t>
            </a:r>
            <a:endParaRPr lang="en-GB"/>
          </a:p>
          <a:p>
            <a:pPr marL="0" indent="0">
              <a:buNone/>
            </a:pPr>
            <a:endParaRPr lang="en-GB"/>
          </a:p>
          <a:p>
            <a:pPr marL="0" indent="0">
              <a:buNone/>
            </a:pPr>
            <a:endParaRPr lang="en-GB"/>
          </a:p>
          <a:p>
            <a:pPr marL="0" indent="0">
              <a:buNone/>
            </a:pPr>
            <a:endParaRPr lang="en-GB"/>
          </a:p>
        </p:txBody>
      </p:sp>
      <p:pic>
        <p:nvPicPr>
          <p:cNvPr id="6" name="Picture 5" descr="A black and white image of a plant&#10;&#10;AI-generated content may be incorrect.">
            <a:extLst>
              <a:ext uri="{FF2B5EF4-FFF2-40B4-BE49-F238E27FC236}">
                <a16:creationId xmlns:a16="http://schemas.microsoft.com/office/drawing/2014/main" id="{58751CF5-BE4F-CF94-CCED-EDD1C242A5FD}"/>
              </a:ext>
            </a:extLst>
          </p:cNvPr>
          <p:cNvPicPr>
            <a:picLocks noChangeAspect="1"/>
          </p:cNvPicPr>
          <p:nvPr/>
        </p:nvPicPr>
        <p:blipFill>
          <a:blip r:embed="rId2"/>
          <a:srcRect b="12371"/>
          <a:stretch>
            <a:fillRect/>
          </a:stretch>
        </p:blipFill>
        <p:spPr>
          <a:xfrm>
            <a:off x="4010901" y="2890403"/>
            <a:ext cx="8183051" cy="2093256"/>
          </a:xfrm>
          <a:prstGeom prst="rect">
            <a:avLst/>
          </a:prstGeom>
        </p:spPr>
      </p:pic>
    </p:spTree>
    <p:extLst>
      <p:ext uri="{BB962C8B-B14F-4D97-AF65-F5344CB8AC3E}">
        <p14:creationId xmlns:p14="http://schemas.microsoft.com/office/powerpoint/2010/main" val="3150748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9F27-DE97-5A13-93E7-AEEDC03463D4}"/>
              </a:ext>
            </a:extLst>
          </p:cNvPr>
          <p:cNvSpPr>
            <a:spLocks noGrp="1"/>
          </p:cNvSpPr>
          <p:nvPr>
            <p:ph type="title"/>
          </p:nvPr>
        </p:nvSpPr>
        <p:spPr/>
        <p:txBody>
          <a:bodyPr/>
          <a:lstStyle/>
          <a:p>
            <a:r>
              <a:rPr lang="en-GB">
                <a:latin typeface="Work Sans"/>
              </a:rPr>
              <a:t>Which category do these plants go in? </a:t>
            </a:r>
            <a:endParaRPr lang="en-GB"/>
          </a:p>
        </p:txBody>
      </p:sp>
      <p:pic>
        <p:nvPicPr>
          <p:cNvPr id="8" name="Picture 7" descr="A person holding a flower&#10;&#10;AI-generated content may be incorrect.">
            <a:extLst>
              <a:ext uri="{FF2B5EF4-FFF2-40B4-BE49-F238E27FC236}">
                <a16:creationId xmlns:a16="http://schemas.microsoft.com/office/drawing/2014/main" id="{75670C1A-6A09-848D-BF57-9D42C2BE1BC0}"/>
              </a:ext>
            </a:extLst>
          </p:cNvPr>
          <p:cNvPicPr>
            <a:picLocks noChangeAspect="1"/>
          </p:cNvPicPr>
          <p:nvPr/>
        </p:nvPicPr>
        <p:blipFill>
          <a:blip r:embed="rId3"/>
          <a:stretch>
            <a:fillRect/>
          </a:stretch>
        </p:blipFill>
        <p:spPr>
          <a:xfrm>
            <a:off x="2438746" y="2337972"/>
            <a:ext cx="2687845" cy="2695852"/>
          </a:xfrm>
          <a:prstGeom prst="rect">
            <a:avLst/>
          </a:prstGeom>
        </p:spPr>
      </p:pic>
      <p:sp>
        <p:nvSpPr>
          <p:cNvPr id="3" name="TextBox 2">
            <a:extLst>
              <a:ext uri="{FF2B5EF4-FFF2-40B4-BE49-F238E27FC236}">
                <a16:creationId xmlns:a16="http://schemas.microsoft.com/office/drawing/2014/main" id="{93B054D8-92F7-02AE-FF4B-7B8A354D07B3}"/>
              </a:ext>
            </a:extLst>
          </p:cNvPr>
          <p:cNvSpPr txBox="1"/>
          <p:nvPr/>
        </p:nvSpPr>
        <p:spPr>
          <a:xfrm>
            <a:off x="946414" y="5148845"/>
            <a:ext cx="6077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C</a:t>
            </a:r>
            <a:endParaRPr lang="en-US">
              <a:latin typeface="Work Sans"/>
            </a:endParaRPr>
          </a:p>
        </p:txBody>
      </p:sp>
      <p:sp>
        <p:nvSpPr>
          <p:cNvPr id="11" name="TextBox 10">
            <a:extLst>
              <a:ext uri="{FF2B5EF4-FFF2-40B4-BE49-F238E27FC236}">
                <a16:creationId xmlns:a16="http://schemas.microsoft.com/office/drawing/2014/main" id="{04E69272-EF4A-396F-17CB-32F5D3CC17A4}"/>
              </a:ext>
            </a:extLst>
          </p:cNvPr>
          <p:cNvSpPr txBox="1"/>
          <p:nvPr/>
        </p:nvSpPr>
        <p:spPr>
          <a:xfrm>
            <a:off x="3471138" y="5136471"/>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B</a:t>
            </a:r>
            <a:endParaRPr lang="en-US">
              <a:latin typeface="Work Sans"/>
            </a:endParaRPr>
          </a:p>
        </p:txBody>
      </p:sp>
      <p:pic>
        <p:nvPicPr>
          <p:cNvPr id="14" name="Content Placeholder 13" descr="A close up of a plant&#10;&#10;AI-generated content may be incorrect.">
            <a:extLst>
              <a:ext uri="{FF2B5EF4-FFF2-40B4-BE49-F238E27FC236}">
                <a16:creationId xmlns:a16="http://schemas.microsoft.com/office/drawing/2014/main" id="{46863491-CA18-03D9-E673-0F3670E09177}"/>
              </a:ext>
            </a:extLst>
          </p:cNvPr>
          <p:cNvPicPr>
            <a:picLocks noGrp="1" noChangeAspect="1"/>
          </p:cNvPicPr>
          <p:nvPr>
            <p:ph idx="10"/>
          </p:nvPr>
        </p:nvPicPr>
        <p:blipFill>
          <a:blip r:embed="rId4"/>
          <a:stretch>
            <a:fillRect/>
          </a:stretch>
        </p:blipFill>
        <p:spPr>
          <a:xfrm>
            <a:off x="5956061" y="1617913"/>
            <a:ext cx="3152775" cy="3400425"/>
          </a:xfrm>
          <a:prstGeom prst="rect">
            <a:avLst/>
          </a:prstGeom>
        </p:spPr>
      </p:pic>
      <p:sp>
        <p:nvSpPr>
          <p:cNvPr id="15" name="TextBox 14">
            <a:extLst>
              <a:ext uri="{FF2B5EF4-FFF2-40B4-BE49-F238E27FC236}">
                <a16:creationId xmlns:a16="http://schemas.microsoft.com/office/drawing/2014/main" id="{D56477B0-B9BF-784D-124E-9F7E40844CB4}"/>
              </a:ext>
            </a:extLst>
          </p:cNvPr>
          <p:cNvSpPr txBox="1"/>
          <p:nvPr/>
        </p:nvSpPr>
        <p:spPr>
          <a:xfrm>
            <a:off x="7195114" y="5153316"/>
            <a:ext cx="6772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D</a:t>
            </a:r>
            <a:endParaRPr lang="en-US">
              <a:latin typeface="Work Sans"/>
            </a:endParaRPr>
          </a:p>
        </p:txBody>
      </p:sp>
      <p:sp>
        <p:nvSpPr>
          <p:cNvPr id="17" name="TextBox 16">
            <a:extLst>
              <a:ext uri="{FF2B5EF4-FFF2-40B4-BE49-F238E27FC236}">
                <a16:creationId xmlns:a16="http://schemas.microsoft.com/office/drawing/2014/main" id="{AA096FB7-2112-2262-372C-F63B79FEA551}"/>
              </a:ext>
            </a:extLst>
          </p:cNvPr>
          <p:cNvSpPr txBox="1"/>
          <p:nvPr/>
        </p:nvSpPr>
        <p:spPr>
          <a:xfrm>
            <a:off x="10595539" y="5153315"/>
            <a:ext cx="6772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A</a:t>
            </a:r>
          </a:p>
        </p:txBody>
      </p:sp>
      <p:pic>
        <p:nvPicPr>
          <p:cNvPr id="4" name="Picture 3" descr="A black and white image of a plant&#10;&#10;AI-generated content may be incorrect.">
            <a:extLst>
              <a:ext uri="{FF2B5EF4-FFF2-40B4-BE49-F238E27FC236}">
                <a16:creationId xmlns:a16="http://schemas.microsoft.com/office/drawing/2014/main" id="{23646CD6-8920-CC67-2E12-D4503149E647}"/>
              </a:ext>
            </a:extLst>
          </p:cNvPr>
          <p:cNvPicPr>
            <a:picLocks noChangeAspect="1"/>
          </p:cNvPicPr>
          <p:nvPr/>
        </p:nvPicPr>
        <p:blipFill>
          <a:blip r:embed="rId5"/>
          <a:srcRect b="12371"/>
          <a:stretch>
            <a:fillRect/>
          </a:stretch>
        </p:blipFill>
        <p:spPr>
          <a:xfrm>
            <a:off x="8467287" y="5833229"/>
            <a:ext cx="3724713" cy="952796"/>
          </a:xfrm>
          <a:prstGeom prst="rect">
            <a:avLst/>
          </a:prstGeom>
        </p:spPr>
      </p:pic>
      <p:sp>
        <p:nvSpPr>
          <p:cNvPr id="7" name="Content Placeholder 6">
            <a:extLst>
              <a:ext uri="{FF2B5EF4-FFF2-40B4-BE49-F238E27FC236}">
                <a16:creationId xmlns:a16="http://schemas.microsoft.com/office/drawing/2014/main" id="{45C3A135-77A1-0DF3-FB28-005F98647E14}"/>
              </a:ext>
            </a:extLst>
          </p:cNvPr>
          <p:cNvSpPr>
            <a:spLocks noGrp="1"/>
          </p:cNvSpPr>
          <p:nvPr>
            <p:ph idx="1"/>
          </p:nvPr>
        </p:nvSpPr>
        <p:spPr/>
        <p:txBody>
          <a:bodyPr/>
          <a:lstStyle/>
          <a:p>
            <a:endParaRPr lang="en-GB"/>
          </a:p>
        </p:txBody>
      </p:sp>
      <p:pic>
        <p:nvPicPr>
          <p:cNvPr id="10" name="Picture 9">
            <a:extLst>
              <a:ext uri="{FF2B5EF4-FFF2-40B4-BE49-F238E27FC236}">
                <a16:creationId xmlns:a16="http://schemas.microsoft.com/office/drawing/2014/main" id="{AB35F7BE-62E7-B0E6-CD26-7866C56DFD23}"/>
              </a:ext>
            </a:extLst>
          </p:cNvPr>
          <p:cNvPicPr>
            <a:picLocks noChangeAspect="1"/>
          </p:cNvPicPr>
          <p:nvPr/>
        </p:nvPicPr>
        <p:blipFill>
          <a:blip r:embed="rId6"/>
          <a:stretch>
            <a:fillRect/>
          </a:stretch>
        </p:blipFill>
        <p:spPr>
          <a:xfrm>
            <a:off x="756616" y="1442632"/>
            <a:ext cx="1180495" cy="3595816"/>
          </a:xfrm>
          <a:prstGeom prst="rect">
            <a:avLst/>
          </a:prstGeom>
        </p:spPr>
      </p:pic>
      <p:pic>
        <p:nvPicPr>
          <p:cNvPr id="6" name="Picture 5">
            <a:extLst>
              <a:ext uri="{FF2B5EF4-FFF2-40B4-BE49-F238E27FC236}">
                <a16:creationId xmlns:a16="http://schemas.microsoft.com/office/drawing/2014/main" id="{17A6D495-CB9C-FF6A-BF96-F403295E23AE}"/>
              </a:ext>
            </a:extLst>
          </p:cNvPr>
          <p:cNvPicPr>
            <a:picLocks noChangeAspect="1"/>
          </p:cNvPicPr>
          <p:nvPr/>
        </p:nvPicPr>
        <p:blipFill>
          <a:blip r:embed="rId7"/>
          <a:stretch>
            <a:fillRect/>
          </a:stretch>
        </p:blipFill>
        <p:spPr>
          <a:xfrm>
            <a:off x="9391299" y="2473377"/>
            <a:ext cx="2631511" cy="2524647"/>
          </a:xfrm>
          <a:prstGeom prst="rect">
            <a:avLst/>
          </a:prstGeom>
        </p:spPr>
      </p:pic>
    </p:spTree>
    <p:extLst>
      <p:ext uri="{BB962C8B-B14F-4D97-AF65-F5344CB8AC3E}">
        <p14:creationId xmlns:p14="http://schemas.microsoft.com/office/powerpoint/2010/main" val="40351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5"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9B8D-43D1-D0C2-70E6-ECBE43E6D90A}"/>
              </a:ext>
            </a:extLst>
          </p:cNvPr>
          <p:cNvSpPr>
            <a:spLocks noGrp="1"/>
          </p:cNvSpPr>
          <p:nvPr>
            <p:ph type="title"/>
          </p:nvPr>
        </p:nvSpPr>
        <p:spPr/>
        <p:txBody>
          <a:bodyPr/>
          <a:lstStyle/>
          <a:p>
            <a:r>
              <a:rPr lang="en-US">
                <a:latin typeface="Work Sans"/>
              </a:rPr>
              <a:t>When we come back inside</a:t>
            </a:r>
            <a:endParaRPr lang="en-US"/>
          </a:p>
        </p:txBody>
      </p:sp>
      <p:sp>
        <p:nvSpPr>
          <p:cNvPr id="3" name="Content Placeholder 2">
            <a:extLst>
              <a:ext uri="{FF2B5EF4-FFF2-40B4-BE49-F238E27FC236}">
                <a16:creationId xmlns:a16="http://schemas.microsoft.com/office/drawing/2014/main" id="{85B4727E-C797-1F66-8E35-A8843E7742BB}"/>
              </a:ext>
            </a:extLst>
          </p:cNvPr>
          <p:cNvSpPr>
            <a:spLocks noGrp="1"/>
          </p:cNvSpPr>
          <p:nvPr>
            <p:ph idx="1"/>
          </p:nvPr>
        </p:nvSpPr>
        <p:spPr>
          <a:xfrm>
            <a:off x="551146" y="1713124"/>
            <a:ext cx="11378282" cy="4463839"/>
          </a:xfrm>
        </p:spPr>
        <p:txBody>
          <a:bodyPr vert="horz" lIns="91440" tIns="45720" rIns="91440" bIns="45720" rtlCol="0" anchor="t">
            <a:normAutofit/>
          </a:bodyPr>
          <a:lstStyle/>
          <a:p>
            <a:pPr marL="0" indent="0">
              <a:buNone/>
            </a:pPr>
            <a:r>
              <a:rPr lang="en-US" dirty="0">
                <a:latin typeface="Work Sans"/>
              </a:rPr>
              <a:t>We will:</a:t>
            </a:r>
            <a:endParaRPr lang="en-US" dirty="0"/>
          </a:p>
          <a:p>
            <a:pPr marL="0" indent="0">
              <a:buNone/>
            </a:pPr>
            <a:endParaRPr lang="en-US" dirty="0">
              <a:latin typeface="Work Sans"/>
            </a:endParaRPr>
          </a:p>
          <a:p>
            <a:pPr>
              <a:spcBef>
                <a:spcPts val="1200"/>
              </a:spcBef>
              <a:spcAft>
                <a:spcPts val="1200"/>
              </a:spcAft>
            </a:pPr>
            <a:r>
              <a:rPr lang="en-US" dirty="0">
                <a:latin typeface="Work Sans"/>
              </a:rPr>
              <a:t>enter the results of our survey online on the Nature Park website</a:t>
            </a:r>
          </a:p>
          <a:p>
            <a:pPr>
              <a:spcBef>
                <a:spcPts val="1200"/>
              </a:spcBef>
              <a:spcAft>
                <a:spcPts val="1200"/>
              </a:spcAft>
            </a:pPr>
            <a:r>
              <a:rPr lang="en-US" dirty="0">
                <a:latin typeface="Work Sans"/>
              </a:rPr>
              <a:t>start to think about what our results mean</a:t>
            </a:r>
          </a:p>
          <a:p>
            <a:pPr>
              <a:spcBef>
                <a:spcPts val="1200"/>
              </a:spcBef>
              <a:spcAft>
                <a:spcPts val="1200"/>
              </a:spcAft>
            </a:pPr>
            <a:r>
              <a:rPr lang="en-US" dirty="0">
                <a:latin typeface="Work Sans"/>
              </a:rPr>
              <a:t>think about where else at school we could do this survey and different things we can investigate e.g. results before and after we let the grass in an area grow long</a:t>
            </a:r>
          </a:p>
        </p:txBody>
      </p:sp>
    </p:spTree>
    <p:extLst>
      <p:ext uri="{BB962C8B-B14F-4D97-AF65-F5344CB8AC3E}">
        <p14:creationId xmlns:p14="http://schemas.microsoft.com/office/powerpoint/2010/main" val="562346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C193-6D55-584D-53CB-3800DE64E661}"/>
              </a:ext>
            </a:extLst>
          </p:cNvPr>
          <p:cNvSpPr>
            <a:spLocks noGrp="1"/>
          </p:cNvSpPr>
          <p:nvPr>
            <p:ph type="title"/>
          </p:nvPr>
        </p:nvSpPr>
        <p:spPr/>
        <p:txBody>
          <a:bodyPr/>
          <a:lstStyle/>
          <a:p>
            <a:r>
              <a:rPr lang="en-GB" dirty="0">
                <a:latin typeface="Work Sans"/>
              </a:rPr>
              <a:t>What happens with the data</a:t>
            </a:r>
            <a:endParaRPr lang="en-GB" dirty="0"/>
          </a:p>
        </p:txBody>
      </p:sp>
      <p:sp>
        <p:nvSpPr>
          <p:cNvPr id="3" name="Content Placeholder 2">
            <a:extLst>
              <a:ext uri="{FF2B5EF4-FFF2-40B4-BE49-F238E27FC236}">
                <a16:creationId xmlns:a16="http://schemas.microsoft.com/office/drawing/2014/main" id="{B74879BE-45E2-0E4F-0842-96FC59784FE3}"/>
              </a:ext>
            </a:extLst>
          </p:cNvPr>
          <p:cNvSpPr>
            <a:spLocks noGrp="1"/>
          </p:cNvSpPr>
          <p:nvPr>
            <p:ph idx="1"/>
          </p:nvPr>
        </p:nvSpPr>
        <p:spPr>
          <a:xfrm>
            <a:off x="551146" y="1718593"/>
            <a:ext cx="11015543" cy="4458370"/>
          </a:xfrm>
        </p:spPr>
        <p:txBody>
          <a:bodyPr vert="horz" lIns="91440" tIns="45720" rIns="91440" bIns="45720" rtlCol="0" anchor="t">
            <a:normAutofit/>
          </a:bodyPr>
          <a:lstStyle/>
          <a:p>
            <a:pPr>
              <a:spcBef>
                <a:spcPts val="1200"/>
              </a:spcBef>
              <a:spcAft>
                <a:spcPts val="1200"/>
              </a:spcAft>
            </a:pPr>
            <a:r>
              <a:rPr lang="en-GB" dirty="0">
                <a:latin typeface="Work Sans"/>
              </a:rPr>
              <a:t>we can use our results to find much more about pollinators at school</a:t>
            </a:r>
          </a:p>
          <a:p>
            <a:pPr>
              <a:spcBef>
                <a:spcPts val="1200"/>
              </a:spcBef>
              <a:spcAft>
                <a:spcPts val="1200"/>
              </a:spcAft>
            </a:pPr>
            <a:r>
              <a:rPr lang="en-GB" dirty="0">
                <a:latin typeface="Work Sans"/>
              </a:rPr>
              <a:t>it will be combined with all the other Pollinator Counts carried out at other schools to answer questions about pollinators nationally</a:t>
            </a:r>
            <a:endParaRPr lang="en-GB" dirty="0"/>
          </a:p>
          <a:p>
            <a:pPr>
              <a:spcBef>
                <a:spcPts val="1200"/>
              </a:spcBef>
              <a:spcAft>
                <a:spcPts val="1200"/>
              </a:spcAft>
            </a:pPr>
            <a:r>
              <a:rPr lang="en-GB" dirty="0">
                <a:latin typeface="Work Sans"/>
              </a:rPr>
              <a:t>it will be made available to other schools and researchers who can study it and use it in their learning </a:t>
            </a:r>
            <a:endParaRPr lang="en-GB" dirty="0"/>
          </a:p>
        </p:txBody>
      </p:sp>
    </p:spTree>
    <p:extLst>
      <p:ext uri="{BB962C8B-B14F-4D97-AF65-F5344CB8AC3E}">
        <p14:creationId xmlns:p14="http://schemas.microsoft.com/office/powerpoint/2010/main" val="2042758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91435-301C-977E-AD53-79C9EE8F2088}"/>
              </a:ext>
            </a:extLst>
          </p:cNvPr>
          <p:cNvSpPr>
            <a:spLocks noGrp="1"/>
          </p:cNvSpPr>
          <p:nvPr>
            <p:ph type="title"/>
          </p:nvPr>
        </p:nvSpPr>
        <p:spPr/>
        <p:txBody>
          <a:bodyPr/>
          <a:lstStyle/>
          <a:p>
            <a:r>
              <a:rPr lang="en-GB">
                <a:latin typeface="Work Sans"/>
              </a:rPr>
              <a:t>Why are pollinators important?</a:t>
            </a:r>
            <a:endParaRPr lang="en-GB"/>
          </a:p>
        </p:txBody>
      </p:sp>
      <p:sp>
        <p:nvSpPr>
          <p:cNvPr id="3" name="Content Placeholder 2">
            <a:extLst>
              <a:ext uri="{FF2B5EF4-FFF2-40B4-BE49-F238E27FC236}">
                <a16:creationId xmlns:a16="http://schemas.microsoft.com/office/drawing/2014/main" id="{54537A6D-6D01-3ABD-904B-F8B20ED34373}"/>
              </a:ext>
            </a:extLst>
          </p:cNvPr>
          <p:cNvSpPr>
            <a:spLocks noGrp="1"/>
          </p:cNvSpPr>
          <p:nvPr>
            <p:ph idx="1"/>
          </p:nvPr>
        </p:nvSpPr>
        <p:spPr>
          <a:xfrm>
            <a:off x="562189" y="1534923"/>
            <a:ext cx="5683336" cy="4509518"/>
          </a:xfrm>
        </p:spPr>
        <p:txBody>
          <a:bodyPr vert="horz" lIns="91440" tIns="45720" rIns="91440" bIns="45720" rtlCol="0" anchor="t">
            <a:normAutofit/>
          </a:bodyPr>
          <a:lstStyle/>
          <a:p>
            <a:r>
              <a:rPr lang="en-GB" sz="2000" dirty="0">
                <a:latin typeface="Work Sans"/>
              </a:rPr>
              <a:t>some plants that produce food for humans, such as apples, strawberries, tomatoes and chocolate, produce much less fruit without insect pollinators</a:t>
            </a:r>
            <a:endParaRPr lang="en-GB" sz="2000" dirty="0"/>
          </a:p>
          <a:p>
            <a:endParaRPr lang="en-GB" sz="2000" dirty="0"/>
          </a:p>
          <a:p>
            <a:r>
              <a:rPr lang="en-GB" sz="2000" dirty="0">
                <a:latin typeface="Work Sans"/>
              </a:rPr>
              <a:t>insect pollination contributes over £600 million per year to the UK economy</a:t>
            </a:r>
          </a:p>
          <a:p>
            <a:endParaRPr lang="en-GB" sz="2000" dirty="0"/>
          </a:p>
          <a:p>
            <a:r>
              <a:rPr lang="en-GB" sz="2000" dirty="0">
                <a:latin typeface="Work Sans"/>
              </a:rPr>
              <a:t>they are an indicator of how healthy the environment is</a:t>
            </a:r>
            <a:endParaRPr lang="en-GB" sz="2000" dirty="0"/>
          </a:p>
        </p:txBody>
      </p:sp>
      <p:pic>
        <p:nvPicPr>
          <p:cNvPr id="5" name="Content Placeholder 4" descr="A bee on a flower&#10;&#10;AI-generated content may be incorrect.">
            <a:extLst>
              <a:ext uri="{FF2B5EF4-FFF2-40B4-BE49-F238E27FC236}">
                <a16:creationId xmlns:a16="http://schemas.microsoft.com/office/drawing/2014/main" id="{99CB9FAE-4029-3C7C-B3F8-ED43154462A6}"/>
              </a:ext>
            </a:extLst>
          </p:cNvPr>
          <p:cNvPicPr>
            <a:picLocks noGrp="1" noChangeAspect="1"/>
          </p:cNvPicPr>
          <p:nvPr>
            <p:ph idx="10"/>
          </p:nvPr>
        </p:nvPicPr>
        <p:blipFill>
          <a:blip r:embed="rId2"/>
          <a:stretch>
            <a:fillRect/>
          </a:stretch>
        </p:blipFill>
        <p:spPr>
          <a:xfrm>
            <a:off x="6345135" y="1539074"/>
            <a:ext cx="5530719" cy="4050844"/>
          </a:xfrm>
          <a:prstGeom prst="rect">
            <a:avLst/>
          </a:prstGeom>
        </p:spPr>
      </p:pic>
    </p:spTree>
    <p:extLst>
      <p:ext uri="{BB962C8B-B14F-4D97-AF65-F5344CB8AC3E}">
        <p14:creationId xmlns:p14="http://schemas.microsoft.com/office/powerpoint/2010/main" val="3213922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5F01-1A39-31D1-4EA1-18CDBE234AE2}"/>
              </a:ext>
            </a:extLst>
          </p:cNvPr>
          <p:cNvSpPr>
            <a:spLocks noGrp="1"/>
          </p:cNvSpPr>
          <p:nvPr>
            <p:ph type="title"/>
          </p:nvPr>
        </p:nvSpPr>
        <p:spPr/>
        <p:txBody>
          <a:bodyPr>
            <a:normAutofit fontScale="90000"/>
          </a:bodyPr>
          <a:lstStyle/>
          <a:p>
            <a:r>
              <a:rPr lang="en-GB" dirty="0">
                <a:latin typeface="Work Sans"/>
              </a:rPr>
              <a:t>What questions can we answer by counting pollinators?</a:t>
            </a:r>
            <a:endParaRPr lang="en-GB" dirty="0"/>
          </a:p>
        </p:txBody>
      </p:sp>
      <p:sp>
        <p:nvSpPr>
          <p:cNvPr id="3" name="Content Placeholder 2">
            <a:extLst>
              <a:ext uri="{FF2B5EF4-FFF2-40B4-BE49-F238E27FC236}">
                <a16:creationId xmlns:a16="http://schemas.microsoft.com/office/drawing/2014/main" id="{0431540E-DBB8-676A-D000-F8500170503E}"/>
              </a:ext>
            </a:extLst>
          </p:cNvPr>
          <p:cNvSpPr>
            <a:spLocks noGrp="1"/>
          </p:cNvSpPr>
          <p:nvPr>
            <p:ph idx="1"/>
          </p:nvPr>
        </p:nvSpPr>
        <p:spPr>
          <a:xfrm>
            <a:off x="551146" y="1678488"/>
            <a:ext cx="5211299" cy="4498475"/>
          </a:xfrm>
        </p:spPr>
        <p:txBody>
          <a:bodyPr vert="horz" lIns="91440" tIns="45720" rIns="91440" bIns="45720" rtlCol="0" anchor="t">
            <a:normAutofit/>
          </a:bodyPr>
          <a:lstStyle/>
          <a:p>
            <a:pPr marL="0" indent="0">
              <a:buNone/>
            </a:pPr>
            <a:r>
              <a:rPr lang="en-GB" sz="2000" dirty="0">
                <a:latin typeface="Work Sans"/>
              </a:rPr>
              <a:t>Which plants are preferred by different pollinators?</a:t>
            </a:r>
          </a:p>
          <a:p>
            <a:pPr marL="0" indent="0">
              <a:buNone/>
            </a:pPr>
            <a:endParaRPr lang="en-GB" sz="2000" dirty="0">
              <a:latin typeface="Work Sans"/>
            </a:endParaRPr>
          </a:p>
          <a:p>
            <a:pPr marL="0" indent="0">
              <a:buNone/>
            </a:pPr>
            <a:r>
              <a:rPr lang="en-GB" sz="2000" dirty="0">
                <a:latin typeface="Work Sans"/>
              </a:rPr>
              <a:t>How effective are different habitat enhancements at school? e.g. planting flowers versus letting a meadow grow</a:t>
            </a:r>
          </a:p>
          <a:p>
            <a:endParaRPr lang="en-GB" sz="2000" dirty="0">
              <a:latin typeface="Work Sans"/>
            </a:endParaRPr>
          </a:p>
          <a:p>
            <a:pPr marL="0" indent="0">
              <a:buNone/>
            </a:pPr>
            <a:r>
              <a:rPr lang="en-GB" sz="2000" dirty="0">
                <a:latin typeface="Work Sans"/>
              </a:rPr>
              <a:t>How do pollinator numbers change during the year and from one year to the next?</a:t>
            </a:r>
          </a:p>
        </p:txBody>
      </p:sp>
      <p:pic>
        <p:nvPicPr>
          <p:cNvPr id="5" name="Content Placeholder 4">
            <a:extLst>
              <a:ext uri="{FF2B5EF4-FFF2-40B4-BE49-F238E27FC236}">
                <a16:creationId xmlns:a16="http://schemas.microsoft.com/office/drawing/2014/main" id="{8763BA56-3878-28E8-4FD6-9816F2158B4E}"/>
              </a:ext>
            </a:extLst>
          </p:cNvPr>
          <p:cNvPicPr>
            <a:picLocks noGrp="1" noChangeAspect="1"/>
          </p:cNvPicPr>
          <p:nvPr>
            <p:ph idx="10"/>
          </p:nvPr>
        </p:nvPicPr>
        <p:blipFill>
          <a:blip r:embed="rId2"/>
          <a:stretch>
            <a:fillRect/>
          </a:stretch>
        </p:blipFill>
        <p:spPr>
          <a:xfrm>
            <a:off x="6289257" y="1386769"/>
            <a:ext cx="5684364" cy="4342001"/>
          </a:xfrm>
          <a:prstGeom prst="rect">
            <a:avLst/>
          </a:prstGeom>
        </p:spPr>
      </p:pic>
      <p:sp>
        <p:nvSpPr>
          <p:cNvPr id="6" name="TextBox 5">
            <a:extLst>
              <a:ext uri="{FF2B5EF4-FFF2-40B4-BE49-F238E27FC236}">
                <a16:creationId xmlns:a16="http://schemas.microsoft.com/office/drawing/2014/main" id="{F8334F7F-B71F-285B-CE8E-BA3A3AB557FD}"/>
              </a:ext>
            </a:extLst>
          </p:cNvPr>
          <p:cNvSpPr txBox="1"/>
          <p:nvPr/>
        </p:nvSpPr>
        <p:spPr>
          <a:xfrm>
            <a:off x="6289484" y="5847686"/>
            <a:ext cx="56778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Work Sans"/>
                <a:ea typeface="Calibri"/>
                <a:cs typeface="Calibri"/>
              </a:rPr>
              <a:t>This school used the Pollinator Count to compare two different habitats they had mapped</a:t>
            </a:r>
            <a:endParaRPr lang="en-GB" sz="1400">
              <a:latin typeface="Work Sans"/>
            </a:endParaRPr>
          </a:p>
        </p:txBody>
      </p:sp>
    </p:spTree>
    <p:extLst>
      <p:ext uri="{BB962C8B-B14F-4D97-AF65-F5344CB8AC3E}">
        <p14:creationId xmlns:p14="http://schemas.microsoft.com/office/powerpoint/2010/main" val="313014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6230-FF73-3931-063A-BD8765CFBEC2}"/>
              </a:ext>
            </a:extLst>
          </p:cNvPr>
          <p:cNvSpPr>
            <a:spLocks noGrp="1"/>
          </p:cNvSpPr>
          <p:nvPr>
            <p:ph type="title"/>
          </p:nvPr>
        </p:nvSpPr>
        <p:spPr>
          <a:xfrm>
            <a:off x="551145" y="365125"/>
            <a:ext cx="10802655" cy="1111249"/>
          </a:xfrm>
        </p:spPr>
        <p:txBody>
          <a:bodyPr>
            <a:normAutofit/>
          </a:bodyPr>
          <a:lstStyle/>
          <a:p>
            <a:r>
              <a:rPr lang="en-GB" dirty="0">
                <a:latin typeface="Work Sans"/>
              </a:rPr>
              <a:t>What questions need data from across the country to be answered?</a:t>
            </a:r>
            <a:endParaRPr lang="en-GB" dirty="0"/>
          </a:p>
        </p:txBody>
      </p:sp>
      <p:sp>
        <p:nvSpPr>
          <p:cNvPr id="3" name="Content Placeholder 2">
            <a:extLst>
              <a:ext uri="{FF2B5EF4-FFF2-40B4-BE49-F238E27FC236}">
                <a16:creationId xmlns:a16="http://schemas.microsoft.com/office/drawing/2014/main" id="{4D776749-8BFA-7709-C8C1-90245282515D}"/>
              </a:ext>
            </a:extLst>
          </p:cNvPr>
          <p:cNvSpPr>
            <a:spLocks noGrp="1"/>
          </p:cNvSpPr>
          <p:nvPr>
            <p:ph idx="1"/>
          </p:nvPr>
        </p:nvSpPr>
        <p:spPr>
          <a:xfrm>
            <a:off x="551146" y="1623047"/>
            <a:ext cx="6015669" cy="4553916"/>
          </a:xfrm>
        </p:spPr>
        <p:txBody>
          <a:bodyPr vert="horz" lIns="91440" tIns="45720" rIns="91440" bIns="45720" rtlCol="0" anchor="t">
            <a:normAutofit/>
          </a:bodyPr>
          <a:lstStyle/>
          <a:p>
            <a:pPr marL="0" indent="0">
              <a:spcAft>
                <a:spcPts val="1800"/>
              </a:spcAft>
              <a:buNone/>
            </a:pPr>
            <a:r>
              <a:rPr lang="en-GB" dirty="0">
                <a:latin typeface="Work Sans"/>
              </a:rPr>
              <a:t>Some possibilities:</a:t>
            </a:r>
          </a:p>
          <a:p>
            <a:pPr marL="0" indent="0">
              <a:spcBef>
                <a:spcPts val="1200"/>
              </a:spcBef>
              <a:spcAft>
                <a:spcPts val="1200"/>
              </a:spcAft>
              <a:buNone/>
            </a:pPr>
            <a:r>
              <a:rPr lang="en-GB" dirty="0">
                <a:latin typeface="Work Sans"/>
              </a:rPr>
              <a:t>How important are educational sites for pollinators?</a:t>
            </a:r>
            <a:endParaRPr lang="en-GB" dirty="0"/>
          </a:p>
          <a:p>
            <a:pPr marL="0" indent="0">
              <a:spcBef>
                <a:spcPts val="1200"/>
              </a:spcBef>
              <a:spcAft>
                <a:spcPts val="1200"/>
              </a:spcAft>
              <a:buNone/>
            </a:pPr>
            <a:r>
              <a:rPr lang="en-GB" dirty="0">
                <a:latin typeface="Work Sans"/>
              </a:rPr>
              <a:t>What is the national impact schools are having on nature?</a:t>
            </a:r>
          </a:p>
          <a:p>
            <a:pPr marL="0" indent="0">
              <a:spcBef>
                <a:spcPts val="1200"/>
              </a:spcBef>
              <a:spcAft>
                <a:spcPts val="1200"/>
              </a:spcAft>
              <a:buNone/>
            </a:pPr>
            <a:r>
              <a:rPr lang="en-GB" dirty="0">
                <a:latin typeface="Work Sans"/>
              </a:rPr>
              <a:t>How do pollinator populations vary across the country?</a:t>
            </a:r>
            <a:endParaRPr lang="en-GB" dirty="0"/>
          </a:p>
        </p:txBody>
      </p:sp>
      <p:pic>
        <p:nvPicPr>
          <p:cNvPr id="7" name="Content Placeholder 6" descr="A map of england with green and yellow spots&#10;&#10;AI-generated content may be incorrect.">
            <a:extLst>
              <a:ext uri="{FF2B5EF4-FFF2-40B4-BE49-F238E27FC236}">
                <a16:creationId xmlns:a16="http://schemas.microsoft.com/office/drawing/2014/main" id="{8B78CD5E-F4C8-874F-18E8-9020EAFBFD6D}"/>
              </a:ext>
            </a:extLst>
          </p:cNvPr>
          <p:cNvPicPr>
            <a:picLocks noGrp="1" noChangeAspect="1"/>
          </p:cNvPicPr>
          <p:nvPr>
            <p:ph idx="10"/>
          </p:nvPr>
        </p:nvPicPr>
        <p:blipFill>
          <a:blip r:embed="rId2"/>
          <a:stretch>
            <a:fillRect/>
          </a:stretch>
        </p:blipFill>
        <p:spPr>
          <a:xfrm>
            <a:off x="6964253" y="1316130"/>
            <a:ext cx="4389547" cy="4553915"/>
          </a:xfrm>
          <a:prstGeom prst="rect">
            <a:avLst/>
          </a:prstGeom>
        </p:spPr>
      </p:pic>
    </p:spTree>
    <p:extLst>
      <p:ext uri="{BB962C8B-B14F-4D97-AF65-F5344CB8AC3E}">
        <p14:creationId xmlns:p14="http://schemas.microsoft.com/office/powerpoint/2010/main" val="60066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BB9C-8596-C069-F568-8D2478AF5693}"/>
              </a:ext>
            </a:extLst>
          </p:cNvPr>
          <p:cNvSpPr>
            <a:spLocks noGrp="1"/>
          </p:cNvSpPr>
          <p:nvPr>
            <p:ph type="ctrTitle"/>
          </p:nvPr>
        </p:nvSpPr>
        <p:spPr/>
        <p:txBody>
          <a:bodyPr/>
          <a:lstStyle/>
          <a:p>
            <a:r>
              <a:rPr lang="en-GB">
                <a:latin typeface="Work Sans"/>
              </a:rPr>
              <a:t>How to do the Pollinator Count</a:t>
            </a:r>
            <a:endParaRPr lang="en-GB"/>
          </a:p>
        </p:txBody>
      </p:sp>
    </p:spTree>
    <p:extLst>
      <p:ext uri="{BB962C8B-B14F-4D97-AF65-F5344CB8AC3E}">
        <p14:creationId xmlns:p14="http://schemas.microsoft.com/office/powerpoint/2010/main" val="1748073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215A-D78C-5297-3BD3-0579DB6DBA3F}"/>
              </a:ext>
            </a:extLst>
          </p:cNvPr>
          <p:cNvSpPr>
            <a:spLocks noGrp="1"/>
          </p:cNvSpPr>
          <p:nvPr>
            <p:ph type="title"/>
          </p:nvPr>
        </p:nvSpPr>
        <p:spPr>
          <a:xfrm>
            <a:off x="465420" y="98426"/>
            <a:ext cx="5544855" cy="824848"/>
          </a:xfrm>
        </p:spPr>
        <p:txBody>
          <a:bodyPr/>
          <a:lstStyle/>
          <a:p>
            <a:r>
              <a:rPr lang="en-GB"/>
              <a:t>Equipment</a:t>
            </a:r>
          </a:p>
        </p:txBody>
      </p:sp>
      <p:pic>
        <p:nvPicPr>
          <p:cNvPr id="7" name="Content Placeholder 6" descr="A black pencil with a yellow tip&#10;&#10;AI-generated content may be incorrect.">
            <a:extLst>
              <a:ext uri="{FF2B5EF4-FFF2-40B4-BE49-F238E27FC236}">
                <a16:creationId xmlns:a16="http://schemas.microsoft.com/office/drawing/2014/main" id="{25603A41-1620-5E61-F4B8-F55B7CC9977E}"/>
              </a:ext>
            </a:extLst>
          </p:cNvPr>
          <p:cNvPicPr>
            <a:picLocks noGrp="1" noChangeAspect="1"/>
          </p:cNvPicPr>
          <p:nvPr>
            <p:ph idx="1"/>
          </p:nvPr>
        </p:nvPicPr>
        <p:blipFill>
          <a:blip r:embed="rId2"/>
          <a:srcRect l="8767" t="173" r="8849" b="447"/>
          <a:stretch>
            <a:fillRect/>
          </a:stretch>
        </p:blipFill>
        <p:spPr>
          <a:xfrm>
            <a:off x="2971718" y="2296750"/>
            <a:ext cx="697150" cy="2627602"/>
          </a:xfrm>
          <a:prstGeom prst="rect">
            <a:avLst/>
          </a:prstGeom>
        </p:spPr>
      </p:pic>
      <p:sp>
        <p:nvSpPr>
          <p:cNvPr id="5" name="TextBox 4">
            <a:extLst>
              <a:ext uri="{FF2B5EF4-FFF2-40B4-BE49-F238E27FC236}">
                <a16:creationId xmlns:a16="http://schemas.microsoft.com/office/drawing/2014/main" id="{1098627A-B48E-D1A7-ED79-D5D9B24AB7B3}"/>
              </a:ext>
            </a:extLst>
          </p:cNvPr>
          <p:cNvSpPr txBox="1"/>
          <p:nvPr/>
        </p:nvSpPr>
        <p:spPr>
          <a:xfrm>
            <a:off x="9582788" y="1072875"/>
            <a:ext cx="279841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Work Sans"/>
                <a:ea typeface="Calibri"/>
                <a:cs typeface="Calibri"/>
              </a:rPr>
              <a:t>tools for marking a 50cm x 50cm area</a:t>
            </a:r>
          </a:p>
          <a:p>
            <a:r>
              <a:rPr lang="en-US" sz="2000" dirty="0">
                <a:latin typeface="Work Sans"/>
                <a:ea typeface="Calibri"/>
                <a:cs typeface="Calibri"/>
              </a:rPr>
              <a:t>(quadrat)</a:t>
            </a:r>
          </a:p>
        </p:txBody>
      </p:sp>
      <p:pic>
        <p:nvPicPr>
          <p:cNvPr id="10" name="Picture 9" descr="A blue rectangular object with a white background&#10;&#10;AI-generated content may be incorrect.">
            <a:extLst>
              <a:ext uri="{FF2B5EF4-FFF2-40B4-BE49-F238E27FC236}">
                <a16:creationId xmlns:a16="http://schemas.microsoft.com/office/drawing/2014/main" id="{CED0D6A7-B939-5233-4E87-91BDC0C5DEF8}"/>
              </a:ext>
            </a:extLst>
          </p:cNvPr>
          <p:cNvPicPr>
            <a:picLocks noChangeAspect="1"/>
          </p:cNvPicPr>
          <p:nvPr/>
        </p:nvPicPr>
        <p:blipFill>
          <a:blip r:embed="rId3"/>
          <a:srcRect l="-160" r="4072" b="-287"/>
          <a:stretch>
            <a:fillRect/>
          </a:stretch>
        </p:blipFill>
        <p:spPr>
          <a:xfrm>
            <a:off x="253893" y="2030620"/>
            <a:ext cx="2282399" cy="3368676"/>
          </a:xfrm>
          <a:prstGeom prst="rect">
            <a:avLst/>
          </a:prstGeom>
        </p:spPr>
      </p:pic>
      <p:pic>
        <p:nvPicPr>
          <p:cNvPr id="11" name="Picture 10" descr="A group of bamboo sticks&#10;&#10;AI-generated content may be incorrect.">
            <a:extLst>
              <a:ext uri="{FF2B5EF4-FFF2-40B4-BE49-F238E27FC236}">
                <a16:creationId xmlns:a16="http://schemas.microsoft.com/office/drawing/2014/main" id="{B3BCF8F2-B13C-92F1-034D-3D5A1C770D8F}"/>
              </a:ext>
            </a:extLst>
          </p:cNvPr>
          <p:cNvPicPr>
            <a:picLocks noChangeAspect="1"/>
          </p:cNvPicPr>
          <p:nvPr/>
        </p:nvPicPr>
        <p:blipFill>
          <a:blip r:embed="rId4"/>
          <a:srcRect t="1563" r="3053" b="1724"/>
          <a:stretch>
            <a:fillRect/>
          </a:stretch>
        </p:blipFill>
        <p:spPr>
          <a:xfrm rot="866579">
            <a:off x="10184877" y="2173128"/>
            <a:ext cx="1235816" cy="4399850"/>
          </a:xfrm>
          <a:prstGeom prst="rect">
            <a:avLst/>
          </a:prstGeom>
        </p:spPr>
      </p:pic>
      <p:pic>
        <p:nvPicPr>
          <p:cNvPr id="4" name="Picture 3" descr="A black stopwatch with a cord&#10;&#10;AI-generated content may be incorrect.">
            <a:extLst>
              <a:ext uri="{FF2B5EF4-FFF2-40B4-BE49-F238E27FC236}">
                <a16:creationId xmlns:a16="http://schemas.microsoft.com/office/drawing/2014/main" id="{F34CA188-E076-88F9-9931-9904AC59F28A}"/>
              </a:ext>
            </a:extLst>
          </p:cNvPr>
          <p:cNvPicPr>
            <a:picLocks noChangeAspect="1"/>
          </p:cNvPicPr>
          <p:nvPr/>
        </p:nvPicPr>
        <p:blipFill>
          <a:blip r:embed="rId5"/>
          <a:srcRect l="137" r="1719" b="1587"/>
          <a:stretch>
            <a:fillRect/>
          </a:stretch>
        </p:blipFill>
        <p:spPr>
          <a:xfrm>
            <a:off x="7387259" y="2088537"/>
            <a:ext cx="2159069" cy="2344808"/>
          </a:xfrm>
          <a:prstGeom prst="rect">
            <a:avLst/>
          </a:prstGeom>
        </p:spPr>
      </p:pic>
      <p:pic>
        <p:nvPicPr>
          <p:cNvPr id="8" name="Picture 7" descr="A screenshot of a video game&#10;&#10;AI-generated content may be incorrect.">
            <a:extLst>
              <a:ext uri="{FF2B5EF4-FFF2-40B4-BE49-F238E27FC236}">
                <a16:creationId xmlns:a16="http://schemas.microsoft.com/office/drawing/2014/main" id="{84AF2726-5C7C-E06C-6F0A-9EBE3628FB23}"/>
              </a:ext>
            </a:extLst>
          </p:cNvPr>
          <p:cNvPicPr>
            <a:picLocks noChangeAspect="1"/>
          </p:cNvPicPr>
          <p:nvPr/>
        </p:nvPicPr>
        <p:blipFill>
          <a:blip r:embed="rId6"/>
          <a:stretch>
            <a:fillRect/>
          </a:stretch>
        </p:blipFill>
        <p:spPr>
          <a:xfrm>
            <a:off x="4459291" y="2093530"/>
            <a:ext cx="2437098" cy="3305766"/>
          </a:xfrm>
          <a:prstGeom prst="rect">
            <a:avLst/>
          </a:prstGeom>
        </p:spPr>
      </p:pic>
      <p:sp>
        <p:nvSpPr>
          <p:cNvPr id="3" name="TextBox 2">
            <a:extLst>
              <a:ext uri="{FF2B5EF4-FFF2-40B4-BE49-F238E27FC236}">
                <a16:creationId xmlns:a16="http://schemas.microsoft.com/office/drawing/2014/main" id="{CCDB009E-921D-A86E-F223-2E1D928B4543}"/>
              </a:ext>
            </a:extLst>
          </p:cNvPr>
          <p:cNvSpPr txBox="1"/>
          <p:nvPr/>
        </p:nvSpPr>
        <p:spPr>
          <a:xfrm>
            <a:off x="523131" y="1158025"/>
            <a:ext cx="17356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Work Sans"/>
                <a:ea typeface="Calibri"/>
                <a:cs typeface="Calibri"/>
              </a:rPr>
              <a:t>clipboard</a:t>
            </a:r>
            <a:endParaRPr lang="en-US" sz="2000" dirty="0">
              <a:latin typeface="Work Sans"/>
            </a:endParaRPr>
          </a:p>
        </p:txBody>
      </p:sp>
      <p:sp>
        <p:nvSpPr>
          <p:cNvPr id="9" name="TextBox 8">
            <a:extLst>
              <a:ext uri="{FF2B5EF4-FFF2-40B4-BE49-F238E27FC236}">
                <a16:creationId xmlns:a16="http://schemas.microsoft.com/office/drawing/2014/main" id="{76A370E6-B3ED-556E-711B-E2CCFFB6DF42}"/>
              </a:ext>
            </a:extLst>
          </p:cNvPr>
          <p:cNvSpPr txBox="1"/>
          <p:nvPr/>
        </p:nvSpPr>
        <p:spPr>
          <a:xfrm>
            <a:off x="2730977" y="1158025"/>
            <a:ext cx="10127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Work Sans"/>
                <a:ea typeface="Calibri"/>
                <a:cs typeface="Calibri"/>
              </a:rPr>
              <a:t>pencil</a:t>
            </a:r>
            <a:endParaRPr lang="en-US" sz="2000" dirty="0">
              <a:latin typeface="Work Sans"/>
            </a:endParaRPr>
          </a:p>
        </p:txBody>
      </p:sp>
      <p:sp>
        <p:nvSpPr>
          <p:cNvPr id="12" name="TextBox 11">
            <a:extLst>
              <a:ext uri="{FF2B5EF4-FFF2-40B4-BE49-F238E27FC236}">
                <a16:creationId xmlns:a16="http://schemas.microsoft.com/office/drawing/2014/main" id="{AD39928D-5F10-DA26-EEAA-03C335D2E87F}"/>
              </a:ext>
            </a:extLst>
          </p:cNvPr>
          <p:cNvSpPr txBox="1"/>
          <p:nvPr/>
        </p:nvSpPr>
        <p:spPr>
          <a:xfrm>
            <a:off x="4471248" y="1150780"/>
            <a:ext cx="24251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Work Sans"/>
                <a:ea typeface="Calibri"/>
                <a:cs typeface="Calibri"/>
              </a:rPr>
              <a:t>survey form and ID guide</a:t>
            </a:r>
            <a:endParaRPr lang="en-US" sz="2000" dirty="0">
              <a:latin typeface="Work Sans"/>
            </a:endParaRPr>
          </a:p>
        </p:txBody>
      </p:sp>
      <p:sp>
        <p:nvSpPr>
          <p:cNvPr id="13" name="TextBox 12">
            <a:extLst>
              <a:ext uri="{FF2B5EF4-FFF2-40B4-BE49-F238E27FC236}">
                <a16:creationId xmlns:a16="http://schemas.microsoft.com/office/drawing/2014/main" id="{166C5C77-99FE-114B-1028-4CF0ECFBF00A}"/>
              </a:ext>
            </a:extLst>
          </p:cNvPr>
          <p:cNvSpPr txBox="1"/>
          <p:nvPr/>
        </p:nvSpPr>
        <p:spPr>
          <a:xfrm>
            <a:off x="7704433" y="1135245"/>
            <a:ext cx="10127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Work Sans"/>
                <a:ea typeface="Calibri"/>
                <a:cs typeface="Calibri"/>
              </a:rPr>
              <a:t>timer</a:t>
            </a:r>
            <a:endParaRPr lang="en-US" sz="2000" dirty="0">
              <a:latin typeface="Work Sans"/>
            </a:endParaRPr>
          </a:p>
        </p:txBody>
      </p:sp>
    </p:spTree>
    <p:extLst>
      <p:ext uri="{BB962C8B-B14F-4D97-AF65-F5344CB8AC3E}">
        <p14:creationId xmlns:p14="http://schemas.microsoft.com/office/powerpoint/2010/main" val="2591584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0DDB-05B4-A590-4F81-20757A023AE9}"/>
              </a:ext>
            </a:extLst>
          </p:cNvPr>
          <p:cNvSpPr>
            <a:spLocks noGrp="1"/>
          </p:cNvSpPr>
          <p:nvPr>
            <p:ph type="title"/>
          </p:nvPr>
        </p:nvSpPr>
        <p:spPr/>
        <p:txBody>
          <a:bodyPr/>
          <a:lstStyle/>
          <a:p>
            <a:r>
              <a:rPr lang="en-GB">
                <a:latin typeface="Work Sans"/>
              </a:rPr>
              <a:t>Before you start</a:t>
            </a:r>
            <a:endParaRPr lang="en-GB"/>
          </a:p>
        </p:txBody>
      </p:sp>
      <p:sp>
        <p:nvSpPr>
          <p:cNvPr id="3" name="Content Placeholder 2">
            <a:extLst>
              <a:ext uri="{FF2B5EF4-FFF2-40B4-BE49-F238E27FC236}">
                <a16:creationId xmlns:a16="http://schemas.microsoft.com/office/drawing/2014/main" id="{EBC56A80-F9D6-1B6D-16EB-387F93513C8D}"/>
              </a:ext>
            </a:extLst>
          </p:cNvPr>
          <p:cNvSpPr>
            <a:spLocks noGrp="1"/>
          </p:cNvSpPr>
          <p:nvPr>
            <p:ph idx="1"/>
          </p:nvPr>
        </p:nvSpPr>
        <p:spPr/>
        <p:txBody>
          <a:bodyPr vert="horz" lIns="91440" tIns="45720" rIns="91440" bIns="45720" rtlCol="0" anchor="t">
            <a:normAutofit/>
          </a:bodyPr>
          <a:lstStyle/>
          <a:p>
            <a:pPr marL="0" indent="0">
              <a:buNone/>
            </a:pPr>
            <a:r>
              <a:rPr lang="en-GB">
                <a:latin typeface="Work Sans"/>
              </a:rPr>
              <a:t>Once we are outside you will:</a:t>
            </a:r>
          </a:p>
          <a:p>
            <a:pPr marL="0" indent="0">
              <a:buNone/>
            </a:pPr>
            <a:endParaRPr lang="en-GB">
              <a:latin typeface="Work Sans"/>
            </a:endParaRPr>
          </a:p>
          <a:p>
            <a:pPr marL="342900" indent="-342900"/>
            <a:r>
              <a:rPr lang="en-GB">
                <a:latin typeface="Work Sans"/>
              </a:rPr>
              <a:t>put your quadrat over a patch of flowers</a:t>
            </a:r>
          </a:p>
          <a:p>
            <a:pPr marL="342900" indent="-342900"/>
            <a:r>
              <a:rPr lang="en-GB">
                <a:latin typeface="Work Sans"/>
              </a:rPr>
              <a:t>choose one species of flower within your quadrat to </a:t>
            </a:r>
            <a:r>
              <a:rPr lang="en-GB" err="1">
                <a:latin typeface="Work Sans"/>
              </a:rPr>
              <a:t>focu</a:t>
            </a:r>
            <a:r>
              <a:rPr lang="en-GB">
                <a:latin typeface="Work Sans"/>
              </a:rPr>
              <a:t>s on </a:t>
            </a:r>
          </a:p>
          <a:p>
            <a:pPr marL="342900" indent="-342900"/>
            <a:r>
              <a:rPr lang="en-GB">
                <a:latin typeface="Work Sans"/>
              </a:rPr>
              <a:t>make sure your shadow is not covering the quadrat </a:t>
            </a:r>
            <a:endParaRPr lang="en-GB"/>
          </a:p>
        </p:txBody>
      </p:sp>
      <p:sp>
        <p:nvSpPr>
          <p:cNvPr id="7" name="TextBox 6">
            <a:extLst>
              <a:ext uri="{FF2B5EF4-FFF2-40B4-BE49-F238E27FC236}">
                <a16:creationId xmlns:a16="http://schemas.microsoft.com/office/drawing/2014/main" id="{22C67DF5-4E81-E7A5-7B9F-A57D90EDED41}"/>
              </a:ext>
            </a:extLst>
          </p:cNvPr>
          <p:cNvSpPr txBox="1"/>
          <p:nvPr/>
        </p:nvSpPr>
        <p:spPr>
          <a:xfrm>
            <a:off x="6492724" y="5562508"/>
            <a:ext cx="51960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There are multiple species in this quadrat, make sure you only choose one of them to focus on</a:t>
            </a:r>
          </a:p>
        </p:txBody>
      </p:sp>
      <p:pic>
        <p:nvPicPr>
          <p:cNvPr id="4" name="Picture 3" descr="A yellow flowers in a square frame&#10;&#10;AI-generated content may be incorrect.">
            <a:extLst>
              <a:ext uri="{FF2B5EF4-FFF2-40B4-BE49-F238E27FC236}">
                <a16:creationId xmlns:a16="http://schemas.microsoft.com/office/drawing/2014/main" id="{466C2D52-B092-746D-84F8-26CD2AB30C33}"/>
              </a:ext>
            </a:extLst>
          </p:cNvPr>
          <p:cNvPicPr>
            <a:picLocks noChangeAspect="1"/>
          </p:cNvPicPr>
          <p:nvPr/>
        </p:nvPicPr>
        <p:blipFill>
          <a:blip r:embed="rId2"/>
          <a:stretch>
            <a:fillRect/>
          </a:stretch>
        </p:blipFill>
        <p:spPr>
          <a:xfrm>
            <a:off x="6491288" y="604838"/>
            <a:ext cx="4752975" cy="4848225"/>
          </a:xfrm>
          <a:prstGeom prst="rect">
            <a:avLst/>
          </a:prstGeom>
        </p:spPr>
      </p:pic>
    </p:spTree>
    <p:extLst>
      <p:ext uri="{BB962C8B-B14F-4D97-AF65-F5344CB8AC3E}">
        <p14:creationId xmlns:p14="http://schemas.microsoft.com/office/powerpoint/2010/main" val="306999833"/>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Props1.xml><?xml version="1.0" encoding="utf-8"?>
<ds:datastoreItem xmlns:ds="http://schemas.openxmlformats.org/officeDocument/2006/customXml" ds:itemID="{1F7954F4-9EDC-4062-A5D9-AB50570853BE}">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11856C-0568-4F42-A4FD-0843680793E7}">
  <ds:schemaRefs>
    <ds:schemaRef ds:uri="http://schemas.microsoft.com/sharepoint/v3/contenttype/forms"/>
  </ds:schemaRefs>
</ds:datastoreItem>
</file>

<file path=customXml/itemProps3.xml><?xml version="1.0" encoding="utf-8"?>
<ds:datastoreItem xmlns:ds="http://schemas.openxmlformats.org/officeDocument/2006/customXml" ds:itemID="{902C73E2-7EE4-44FA-AC34-D2343906362C}">
  <ds:schemaRefs>
    <ds:schemaRef ds:uri="01a464aa-a786-405b-bb6b-b90e04698418"/>
    <ds:schemaRef ds:uri="37c47d49-5c3e-4564-83ee-3a7de24ace6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51</TotalTime>
  <Words>1419</Words>
  <Application>Microsoft Office PowerPoint</Application>
  <PresentationFormat>Widescreen</PresentationFormat>
  <Paragraphs>224</Paragraphs>
  <Slides>38</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Work Sans</vt:lpstr>
      <vt:lpstr>Office Theme</vt:lpstr>
      <vt:lpstr>Pollinator Count</vt:lpstr>
      <vt:lpstr>Key vocabulary</vt:lpstr>
      <vt:lpstr>Learning outcomes</vt:lpstr>
      <vt:lpstr>Why are pollinators important?</vt:lpstr>
      <vt:lpstr>What questions can we answer by counting pollinators?</vt:lpstr>
      <vt:lpstr>What questions need data from across the country to be answered?</vt:lpstr>
      <vt:lpstr>How to do the Pollinator Count</vt:lpstr>
      <vt:lpstr>Equipment</vt:lpstr>
      <vt:lpstr>Before you start</vt:lpstr>
      <vt:lpstr>First part of the count</vt:lpstr>
      <vt:lpstr>PowerPoint Presentation</vt:lpstr>
      <vt:lpstr>Second part of the count</vt:lpstr>
      <vt:lpstr>PowerPoint Presentation</vt:lpstr>
      <vt:lpstr>During the count</vt:lpstr>
      <vt:lpstr>Third part of the count</vt:lpstr>
      <vt:lpstr>PowerPoint Presentation</vt:lpstr>
      <vt:lpstr>How to identify the different insect groups</vt:lpstr>
      <vt:lpstr>Key parts of an insect to look for</vt:lpstr>
      <vt:lpstr>Bumblebees and look-alikes</vt:lpstr>
      <vt:lpstr>Honeybees</vt:lpstr>
      <vt:lpstr>Solitary bees</vt:lpstr>
      <vt:lpstr>Honeybee, solitary bee or bumblebee?</vt:lpstr>
      <vt:lpstr>Wasps</vt:lpstr>
      <vt:lpstr>Hoverflies</vt:lpstr>
      <vt:lpstr>Other flies</vt:lpstr>
      <vt:lpstr>Wasp, solitary bee or hoverfly?</vt:lpstr>
      <vt:lpstr>Butterflies and moths</vt:lpstr>
      <vt:lpstr>Beetles</vt:lpstr>
      <vt:lpstr>Small insects</vt:lpstr>
      <vt:lpstr>Other insects</vt:lpstr>
      <vt:lpstr>Which group do these insects go into?</vt:lpstr>
      <vt:lpstr>PowerPoint Presentation</vt:lpstr>
      <vt:lpstr>PowerPoint Presentation</vt:lpstr>
      <vt:lpstr>How do we work out what option we choose for flower head? </vt:lpstr>
      <vt:lpstr>Which category do these plants go in? </vt:lpstr>
      <vt:lpstr>When we come back inside</vt:lpstr>
      <vt:lpstr>What happens with the data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Thomas Lawrence</cp:lastModifiedBy>
  <cp:revision>159</cp:revision>
  <dcterms:created xsi:type="dcterms:W3CDTF">2026-03-31T12:48:22Z</dcterms:created>
  <dcterms:modified xsi:type="dcterms:W3CDTF">2026-06-25T15:50:24Z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